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56" r:id="rId2"/>
    <p:sldId id="257" r:id="rId3"/>
    <p:sldId id="258" r:id="rId4"/>
    <p:sldId id="259" r:id="rId5"/>
    <p:sldId id="264" r:id="rId6"/>
    <p:sldId id="260" r:id="rId7"/>
    <p:sldId id="265" r:id="rId8"/>
    <p:sldId id="266" r:id="rId9"/>
    <p:sldId id="270" r:id="rId10"/>
    <p:sldId id="269" r:id="rId11"/>
    <p:sldId id="271" r:id="rId12"/>
    <p:sldId id="272" r:id="rId13"/>
    <p:sldId id="273" r:id="rId14"/>
    <p:sldId id="267" r:id="rId15"/>
    <p:sldId id="261" r:id="rId16"/>
    <p:sldId id="276" r:id="rId17"/>
    <p:sldId id="279" r:id="rId18"/>
    <p:sldId id="280" r:id="rId19"/>
    <p:sldId id="278" r:id="rId20"/>
    <p:sldId id="281" r:id="rId21"/>
    <p:sldId id="277" r:id="rId22"/>
    <p:sldId id="275" r:id="rId23"/>
    <p:sldId id="26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67"/>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58AC1-4FB4-4594-BCEF-9E50BF59E6B7}" type="datetimeFigureOut">
              <a:rPr lang="nl-NL" smtClean="0"/>
              <a:t>18-11-2018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C1E41-7512-408E-8433-749CA0F705BF}" type="slidenum">
              <a:rPr lang="nl-NL" smtClean="0"/>
              <a:t>‹nr.›</a:t>
            </a:fld>
            <a:endParaRPr lang="nl-NL"/>
          </a:p>
        </p:txBody>
      </p:sp>
    </p:spTree>
    <p:extLst>
      <p:ext uri="{BB962C8B-B14F-4D97-AF65-F5344CB8AC3E}">
        <p14:creationId xmlns:p14="http://schemas.microsoft.com/office/powerpoint/2010/main" val="1042828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bloed opgenomen om elders hun werking te doen</a:t>
            </a:r>
          </a:p>
        </p:txBody>
      </p:sp>
      <p:sp>
        <p:nvSpPr>
          <p:cNvPr id="4" name="Tijdelijke aanduiding voor dianummer 3"/>
          <p:cNvSpPr>
            <a:spLocks noGrp="1"/>
          </p:cNvSpPr>
          <p:nvPr>
            <p:ph type="sldNum" sz="quarter" idx="10"/>
          </p:nvPr>
        </p:nvSpPr>
        <p:spPr/>
        <p:txBody>
          <a:bodyPr/>
          <a:lstStyle/>
          <a:p>
            <a:fld id="{4E0C1E41-7512-408E-8433-749CA0F705BF}" type="slidenum">
              <a:rPr lang="nl-NL" smtClean="0"/>
              <a:t>2</a:t>
            </a:fld>
            <a:endParaRPr lang="nl-NL"/>
          </a:p>
        </p:txBody>
      </p:sp>
    </p:spTree>
    <p:extLst>
      <p:ext uri="{BB962C8B-B14F-4D97-AF65-F5344CB8AC3E}">
        <p14:creationId xmlns:p14="http://schemas.microsoft.com/office/powerpoint/2010/main" val="437129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Hersenaanhangsel</a:t>
            </a:r>
          </a:p>
          <a:p>
            <a:r>
              <a:rPr lang="nl-NL" dirty="0"/>
              <a:t>Werkt neurologisch en hormonaal Hormoonproducerend: </a:t>
            </a:r>
          </a:p>
          <a:p>
            <a:endParaRPr lang="nl-NL" dirty="0"/>
          </a:p>
        </p:txBody>
      </p:sp>
      <p:sp>
        <p:nvSpPr>
          <p:cNvPr id="4" name="Tijdelijke aanduiding voor dianummer 3"/>
          <p:cNvSpPr>
            <a:spLocks noGrp="1"/>
          </p:cNvSpPr>
          <p:nvPr>
            <p:ph type="sldNum" sz="quarter" idx="10"/>
          </p:nvPr>
        </p:nvSpPr>
        <p:spPr/>
        <p:txBody>
          <a:bodyPr/>
          <a:lstStyle/>
          <a:p>
            <a:fld id="{4E0C1E41-7512-408E-8433-749CA0F705BF}" type="slidenum">
              <a:rPr lang="nl-NL" smtClean="0"/>
              <a:t>3</a:t>
            </a:fld>
            <a:endParaRPr lang="nl-NL"/>
          </a:p>
        </p:txBody>
      </p:sp>
    </p:spTree>
    <p:extLst>
      <p:ext uri="{BB962C8B-B14F-4D97-AF65-F5344CB8AC3E}">
        <p14:creationId xmlns:p14="http://schemas.microsoft.com/office/powerpoint/2010/main" val="2532628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Achterkwab produceert zelf niet: opslagplaats</a:t>
            </a:r>
          </a:p>
        </p:txBody>
      </p:sp>
      <p:sp>
        <p:nvSpPr>
          <p:cNvPr id="4" name="Tijdelijke aanduiding voor dianummer 3"/>
          <p:cNvSpPr>
            <a:spLocks noGrp="1"/>
          </p:cNvSpPr>
          <p:nvPr>
            <p:ph type="sldNum" sz="quarter" idx="10"/>
          </p:nvPr>
        </p:nvSpPr>
        <p:spPr/>
        <p:txBody>
          <a:bodyPr/>
          <a:lstStyle/>
          <a:p>
            <a:fld id="{4E0C1E41-7512-408E-8433-749CA0F705BF}" type="slidenum">
              <a:rPr lang="nl-NL" smtClean="0"/>
              <a:t>4</a:t>
            </a:fld>
            <a:endParaRPr lang="nl-NL"/>
          </a:p>
        </p:txBody>
      </p:sp>
    </p:spTree>
    <p:extLst>
      <p:ext uri="{BB962C8B-B14F-4D97-AF65-F5344CB8AC3E}">
        <p14:creationId xmlns:p14="http://schemas.microsoft.com/office/powerpoint/2010/main" val="2098172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Hypo: lage ft4</a:t>
            </a:r>
          </a:p>
          <a:p>
            <a:r>
              <a:rPr lang="nl-NL" dirty="0"/>
              <a:t>Hyper: hoge ft4</a:t>
            </a:r>
          </a:p>
        </p:txBody>
      </p:sp>
      <p:sp>
        <p:nvSpPr>
          <p:cNvPr id="4" name="Tijdelijke aanduiding voor dianummer 3"/>
          <p:cNvSpPr>
            <a:spLocks noGrp="1"/>
          </p:cNvSpPr>
          <p:nvPr>
            <p:ph type="sldNum" sz="quarter" idx="10"/>
          </p:nvPr>
        </p:nvSpPr>
        <p:spPr/>
        <p:txBody>
          <a:bodyPr/>
          <a:lstStyle/>
          <a:p>
            <a:fld id="{4E0C1E41-7512-408E-8433-749CA0F705BF}" type="slidenum">
              <a:rPr lang="nl-NL" smtClean="0"/>
              <a:t>7</a:t>
            </a:fld>
            <a:endParaRPr lang="nl-NL"/>
          </a:p>
        </p:txBody>
      </p:sp>
    </p:spTree>
    <p:extLst>
      <p:ext uri="{BB962C8B-B14F-4D97-AF65-F5344CB8AC3E}">
        <p14:creationId xmlns:p14="http://schemas.microsoft.com/office/powerpoint/2010/main" val="3662608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Uitpuilende ogen, geschrokken blik</a:t>
            </a:r>
          </a:p>
        </p:txBody>
      </p:sp>
      <p:sp>
        <p:nvSpPr>
          <p:cNvPr id="4" name="Tijdelijke aanduiding voor dianummer 3"/>
          <p:cNvSpPr>
            <a:spLocks noGrp="1"/>
          </p:cNvSpPr>
          <p:nvPr>
            <p:ph type="sldNum" sz="quarter" idx="10"/>
          </p:nvPr>
        </p:nvSpPr>
        <p:spPr/>
        <p:txBody>
          <a:bodyPr/>
          <a:lstStyle/>
          <a:p>
            <a:fld id="{4E0C1E41-7512-408E-8433-749CA0F705BF}" type="slidenum">
              <a:rPr lang="nl-NL" smtClean="0"/>
              <a:t>9</a:t>
            </a:fld>
            <a:endParaRPr lang="nl-NL"/>
          </a:p>
        </p:txBody>
      </p:sp>
    </p:spTree>
    <p:extLst>
      <p:ext uri="{BB962C8B-B14F-4D97-AF65-F5344CB8AC3E}">
        <p14:creationId xmlns:p14="http://schemas.microsoft.com/office/powerpoint/2010/main" val="426825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Slijmerige vochtophoping Gezicht</a:t>
            </a:r>
          </a:p>
        </p:txBody>
      </p:sp>
      <p:sp>
        <p:nvSpPr>
          <p:cNvPr id="4" name="Tijdelijke aanduiding voor dianummer 3"/>
          <p:cNvSpPr>
            <a:spLocks noGrp="1"/>
          </p:cNvSpPr>
          <p:nvPr>
            <p:ph type="sldNum" sz="quarter" idx="10"/>
          </p:nvPr>
        </p:nvSpPr>
        <p:spPr/>
        <p:txBody>
          <a:bodyPr/>
          <a:lstStyle/>
          <a:p>
            <a:fld id="{4E0C1E41-7512-408E-8433-749CA0F705BF}" type="slidenum">
              <a:rPr lang="nl-NL" smtClean="0"/>
              <a:t>10</a:t>
            </a:fld>
            <a:endParaRPr lang="nl-NL"/>
          </a:p>
        </p:txBody>
      </p:sp>
    </p:spTree>
    <p:extLst>
      <p:ext uri="{BB962C8B-B14F-4D97-AF65-F5344CB8AC3E}">
        <p14:creationId xmlns:p14="http://schemas.microsoft.com/office/powerpoint/2010/main" val="2386326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eerste half jaar na zwangerschap</a:t>
            </a:r>
          </a:p>
        </p:txBody>
      </p:sp>
      <p:sp>
        <p:nvSpPr>
          <p:cNvPr id="4" name="Tijdelijke aanduiding voor dianummer 3"/>
          <p:cNvSpPr>
            <a:spLocks noGrp="1"/>
          </p:cNvSpPr>
          <p:nvPr>
            <p:ph type="sldNum" sz="quarter" idx="10"/>
          </p:nvPr>
        </p:nvSpPr>
        <p:spPr/>
        <p:txBody>
          <a:bodyPr/>
          <a:lstStyle/>
          <a:p>
            <a:fld id="{4E0C1E41-7512-408E-8433-749CA0F705BF}" type="slidenum">
              <a:rPr lang="nl-NL" smtClean="0"/>
              <a:t>11</a:t>
            </a:fld>
            <a:endParaRPr lang="nl-NL"/>
          </a:p>
        </p:txBody>
      </p:sp>
    </p:spTree>
    <p:extLst>
      <p:ext uri="{BB962C8B-B14F-4D97-AF65-F5344CB8AC3E}">
        <p14:creationId xmlns:p14="http://schemas.microsoft.com/office/powerpoint/2010/main" val="3766579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Antagonisten van elkaar</a:t>
            </a:r>
          </a:p>
        </p:txBody>
      </p:sp>
      <p:sp>
        <p:nvSpPr>
          <p:cNvPr id="4" name="Tijdelijke aanduiding voor dianummer 3"/>
          <p:cNvSpPr>
            <a:spLocks noGrp="1"/>
          </p:cNvSpPr>
          <p:nvPr>
            <p:ph type="sldNum" sz="quarter" idx="10"/>
          </p:nvPr>
        </p:nvSpPr>
        <p:spPr/>
        <p:txBody>
          <a:bodyPr/>
          <a:lstStyle/>
          <a:p>
            <a:fld id="{4E0C1E41-7512-408E-8433-749CA0F705BF}" type="slidenum">
              <a:rPr lang="nl-NL" smtClean="0"/>
              <a:t>14</a:t>
            </a:fld>
            <a:endParaRPr lang="nl-NL"/>
          </a:p>
        </p:txBody>
      </p:sp>
    </p:spTree>
    <p:extLst>
      <p:ext uri="{BB962C8B-B14F-4D97-AF65-F5344CB8AC3E}">
        <p14:creationId xmlns:p14="http://schemas.microsoft.com/office/powerpoint/2010/main" val="3665525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94241E5-5E09-4207-BB60-08A75E6CCF76}" type="datetimeFigureOut">
              <a:rPr lang="nl-NL" smtClean="0"/>
              <a:t>18-11-2018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1E08B30-3676-466D-826D-3D9F22EB7E6C}" type="slidenum">
              <a:rPr lang="nl-NL" smtClean="0"/>
              <a:t>‹nr.›</a:t>
            </a:fld>
            <a:endParaRPr lang="nl-NL"/>
          </a:p>
        </p:txBody>
      </p:sp>
    </p:spTree>
    <p:extLst>
      <p:ext uri="{BB962C8B-B14F-4D97-AF65-F5344CB8AC3E}">
        <p14:creationId xmlns:p14="http://schemas.microsoft.com/office/powerpoint/2010/main" val="3695919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494241E5-5E09-4207-BB60-08A75E6CCF76}" type="datetimeFigureOut">
              <a:rPr lang="nl-NL" smtClean="0"/>
              <a:t>18-11-2018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1E08B30-3676-466D-826D-3D9F22EB7E6C}" type="slidenum">
              <a:rPr lang="nl-NL" smtClean="0"/>
              <a:t>‹nr.›</a:t>
            </a:fld>
            <a:endParaRPr lang="nl-NL"/>
          </a:p>
        </p:txBody>
      </p:sp>
    </p:spTree>
    <p:extLst>
      <p:ext uri="{BB962C8B-B14F-4D97-AF65-F5344CB8AC3E}">
        <p14:creationId xmlns:p14="http://schemas.microsoft.com/office/powerpoint/2010/main" val="358986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494241E5-5E09-4207-BB60-08A75E6CCF76}" type="datetimeFigureOut">
              <a:rPr lang="nl-NL" smtClean="0"/>
              <a:t>18-11-2018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1E08B30-3676-466D-826D-3D9F22EB7E6C}" type="slidenum">
              <a:rPr lang="nl-NL" smtClean="0"/>
              <a:t>‹nr.›</a:t>
            </a:fld>
            <a:endParaRPr lang="nl-NL"/>
          </a:p>
        </p:txBody>
      </p:sp>
    </p:spTree>
    <p:extLst>
      <p:ext uri="{BB962C8B-B14F-4D97-AF65-F5344CB8AC3E}">
        <p14:creationId xmlns:p14="http://schemas.microsoft.com/office/powerpoint/2010/main" val="1762658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Tekststijl van het model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494241E5-5E09-4207-BB60-08A75E6CCF76}" type="datetimeFigureOut">
              <a:rPr lang="nl-NL" smtClean="0"/>
              <a:t>18-11-2018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1E08B30-3676-466D-826D-3D9F22EB7E6C}" type="slidenum">
              <a:rPr lang="nl-NL" smtClean="0"/>
              <a:t>‹nr.›</a:t>
            </a:fld>
            <a:endParaRPr lang="nl-N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4407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94241E5-5E09-4207-BB60-08A75E6CCF76}" type="datetimeFigureOut">
              <a:rPr lang="nl-NL" smtClean="0"/>
              <a:t>18-11-2018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1E08B30-3676-466D-826D-3D9F22EB7E6C}" type="slidenum">
              <a:rPr lang="nl-NL" smtClean="0"/>
              <a:t>‹nr.›</a:t>
            </a:fld>
            <a:endParaRPr lang="nl-NL"/>
          </a:p>
        </p:txBody>
      </p:sp>
    </p:spTree>
    <p:extLst>
      <p:ext uri="{BB962C8B-B14F-4D97-AF65-F5344CB8AC3E}">
        <p14:creationId xmlns:p14="http://schemas.microsoft.com/office/powerpoint/2010/main" val="1264052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94241E5-5E09-4207-BB60-08A75E6CCF76}" type="datetimeFigureOut">
              <a:rPr lang="nl-NL" smtClean="0"/>
              <a:t>18-11-2018</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1E08B30-3676-466D-826D-3D9F22EB7E6C}" type="slidenum">
              <a:rPr lang="nl-NL" smtClean="0"/>
              <a:t>‹nr.›</a:t>
            </a:fld>
            <a:endParaRPr lang="nl-NL"/>
          </a:p>
        </p:txBody>
      </p:sp>
    </p:spTree>
    <p:extLst>
      <p:ext uri="{BB962C8B-B14F-4D97-AF65-F5344CB8AC3E}">
        <p14:creationId xmlns:p14="http://schemas.microsoft.com/office/powerpoint/2010/main" val="167180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94241E5-5E09-4207-BB60-08A75E6CCF76}" type="datetimeFigureOut">
              <a:rPr lang="nl-NL" smtClean="0"/>
              <a:t>18-11-2018</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1E08B30-3676-466D-826D-3D9F22EB7E6C}" type="slidenum">
              <a:rPr lang="nl-NL" smtClean="0"/>
              <a:t>‹nr.›</a:t>
            </a:fld>
            <a:endParaRPr lang="nl-NL"/>
          </a:p>
        </p:txBody>
      </p:sp>
    </p:spTree>
    <p:extLst>
      <p:ext uri="{BB962C8B-B14F-4D97-AF65-F5344CB8AC3E}">
        <p14:creationId xmlns:p14="http://schemas.microsoft.com/office/powerpoint/2010/main" val="2846723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94241E5-5E09-4207-BB60-08A75E6CCF76}" type="datetimeFigureOut">
              <a:rPr lang="nl-NL" smtClean="0"/>
              <a:t>18-11-2018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1E08B30-3676-466D-826D-3D9F22EB7E6C}" type="slidenum">
              <a:rPr lang="nl-NL" smtClean="0"/>
              <a:t>‹nr.›</a:t>
            </a:fld>
            <a:endParaRPr lang="nl-NL"/>
          </a:p>
        </p:txBody>
      </p:sp>
    </p:spTree>
    <p:extLst>
      <p:ext uri="{BB962C8B-B14F-4D97-AF65-F5344CB8AC3E}">
        <p14:creationId xmlns:p14="http://schemas.microsoft.com/office/powerpoint/2010/main" val="2444385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94241E5-5E09-4207-BB60-08A75E6CCF76}" type="datetimeFigureOut">
              <a:rPr lang="nl-NL" smtClean="0"/>
              <a:t>18-11-2018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1E08B30-3676-466D-826D-3D9F22EB7E6C}" type="slidenum">
              <a:rPr lang="nl-NL" smtClean="0"/>
              <a:t>‹nr.›</a:t>
            </a:fld>
            <a:endParaRPr lang="nl-NL"/>
          </a:p>
        </p:txBody>
      </p:sp>
    </p:spTree>
    <p:extLst>
      <p:ext uri="{BB962C8B-B14F-4D97-AF65-F5344CB8AC3E}">
        <p14:creationId xmlns:p14="http://schemas.microsoft.com/office/powerpoint/2010/main" val="3115839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494241E5-5E09-4207-BB60-08A75E6CCF76}" type="datetimeFigureOut">
              <a:rPr lang="nl-NL" smtClean="0"/>
              <a:t>18-11-2018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1E08B30-3676-466D-826D-3D9F22EB7E6C}" type="slidenum">
              <a:rPr lang="nl-NL" smtClean="0"/>
              <a:t>‹nr.›</a:t>
            </a:fld>
            <a:endParaRPr lang="nl-NL"/>
          </a:p>
        </p:txBody>
      </p:sp>
    </p:spTree>
    <p:extLst>
      <p:ext uri="{BB962C8B-B14F-4D97-AF65-F5344CB8AC3E}">
        <p14:creationId xmlns:p14="http://schemas.microsoft.com/office/powerpoint/2010/main" val="3496840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94241E5-5E09-4207-BB60-08A75E6CCF76}" type="datetimeFigureOut">
              <a:rPr lang="nl-NL" smtClean="0"/>
              <a:t>18-11-2018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1E08B30-3676-466D-826D-3D9F22EB7E6C}" type="slidenum">
              <a:rPr lang="nl-NL" smtClean="0"/>
              <a:t>‹nr.›</a:t>
            </a:fld>
            <a:endParaRPr lang="nl-NL"/>
          </a:p>
        </p:txBody>
      </p:sp>
    </p:spTree>
    <p:extLst>
      <p:ext uri="{BB962C8B-B14F-4D97-AF65-F5344CB8AC3E}">
        <p14:creationId xmlns:p14="http://schemas.microsoft.com/office/powerpoint/2010/main" val="3312406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94241E5-5E09-4207-BB60-08A75E6CCF76}" type="datetimeFigureOut">
              <a:rPr lang="nl-NL" smtClean="0"/>
              <a:t>18-11-2018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1E08B30-3676-466D-826D-3D9F22EB7E6C}" type="slidenum">
              <a:rPr lang="nl-NL" smtClean="0"/>
              <a:t>‹nr.›</a:t>
            </a:fld>
            <a:endParaRPr lang="nl-NL"/>
          </a:p>
        </p:txBody>
      </p:sp>
    </p:spTree>
    <p:extLst>
      <p:ext uri="{BB962C8B-B14F-4D97-AF65-F5344CB8AC3E}">
        <p14:creationId xmlns:p14="http://schemas.microsoft.com/office/powerpoint/2010/main" val="120389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94241E5-5E09-4207-BB60-08A75E6CCF76}" type="datetimeFigureOut">
              <a:rPr lang="nl-NL" smtClean="0"/>
              <a:t>18-11-2018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1E08B30-3676-466D-826D-3D9F22EB7E6C}" type="slidenum">
              <a:rPr lang="nl-NL" smtClean="0"/>
              <a:t>‹nr.›</a:t>
            </a:fld>
            <a:endParaRPr lang="nl-NL"/>
          </a:p>
        </p:txBody>
      </p:sp>
    </p:spTree>
    <p:extLst>
      <p:ext uri="{BB962C8B-B14F-4D97-AF65-F5344CB8AC3E}">
        <p14:creationId xmlns:p14="http://schemas.microsoft.com/office/powerpoint/2010/main" val="1369387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494241E5-5E09-4207-BB60-08A75E6CCF76}" type="datetimeFigureOut">
              <a:rPr lang="nl-NL" smtClean="0"/>
              <a:t>18-11-2018</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21E08B30-3676-466D-826D-3D9F22EB7E6C}" type="slidenum">
              <a:rPr lang="nl-NL" smtClean="0"/>
              <a:t>‹nr.›</a:t>
            </a:fld>
            <a:endParaRPr lang="nl-NL"/>
          </a:p>
        </p:txBody>
      </p:sp>
    </p:spTree>
    <p:extLst>
      <p:ext uri="{BB962C8B-B14F-4D97-AF65-F5344CB8AC3E}">
        <p14:creationId xmlns:p14="http://schemas.microsoft.com/office/powerpoint/2010/main" val="585096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94241E5-5E09-4207-BB60-08A75E6CCF76}" type="datetimeFigureOut">
              <a:rPr lang="nl-NL" smtClean="0"/>
              <a:t>18-11-2018</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21E08B30-3676-466D-826D-3D9F22EB7E6C}" type="slidenum">
              <a:rPr lang="nl-NL" smtClean="0"/>
              <a:t>‹nr.›</a:t>
            </a:fld>
            <a:endParaRPr lang="nl-NL"/>
          </a:p>
        </p:txBody>
      </p:sp>
    </p:spTree>
    <p:extLst>
      <p:ext uri="{BB962C8B-B14F-4D97-AF65-F5344CB8AC3E}">
        <p14:creationId xmlns:p14="http://schemas.microsoft.com/office/powerpoint/2010/main" val="314977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7" name="Date Placeholder 4"/>
          <p:cNvSpPr>
            <a:spLocks noGrp="1"/>
          </p:cNvSpPr>
          <p:nvPr>
            <p:ph type="dt" sz="half" idx="10"/>
          </p:nvPr>
        </p:nvSpPr>
        <p:spPr/>
        <p:txBody>
          <a:bodyPr/>
          <a:lstStyle/>
          <a:p>
            <a:fld id="{494241E5-5E09-4207-BB60-08A75E6CCF76}" type="datetimeFigureOut">
              <a:rPr lang="nl-NL" smtClean="0"/>
              <a:t>18-11-2018</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21E08B30-3676-466D-826D-3D9F22EB7E6C}" type="slidenum">
              <a:rPr lang="nl-NL" smtClean="0"/>
              <a:t>‹nr.›</a:t>
            </a:fld>
            <a:endParaRPr lang="nl-NL"/>
          </a:p>
        </p:txBody>
      </p:sp>
    </p:spTree>
    <p:extLst>
      <p:ext uri="{BB962C8B-B14F-4D97-AF65-F5344CB8AC3E}">
        <p14:creationId xmlns:p14="http://schemas.microsoft.com/office/powerpoint/2010/main" val="415176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494241E5-5E09-4207-BB60-08A75E6CCF76}" type="datetimeFigureOut">
              <a:rPr lang="nl-NL" smtClean="0"/>
              <a:t>18-11-2018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1E08B30-3676-466D-826D-3D9F22EB7E6C}" type="slidenum">
              <a:rPr lang="nl-NL" smtClean="0"/>
              <a:t>‹nr.›</a:t>
            </a:fld>
            <a:endParaRPr lang="nl-NL"/>
          </a:p>
        </p:txBody>
      </p:sp>
    </p:spTree>
    <p:extLst>
      <p:ext uri="{BB962C8B-B14F-4D97-AF65-F5344CB8AC3E}">
        <p14:creationId xmlns:p14="http://schemas.microsoft.com/office/powerpoint/2010/main" val="438650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94241E5-5E09-4207-BB60-08A75E6CCF76}" type="datetimeFigureOut">
              <a:rPr lang="nl-NL" smtClean="0"/>
              <a:t>18-11-2018</a:t>
            </a:fld>
            <a:endParaRPr lang="nl-N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1E08B30-3676-466D-826D-3D9F22EB7E6C}" type="slidenum">
              <a:rPr lang="nl-NL" smtClean="0"/>
              <a:t>‹nr.›</a:t>
            </a:fld>
            <a:endParaRPr lang="nl-NL"/>
          </a:p>
        </p:txBody>
      </p:sp>
    </p:spTree>
    <p:extLst>
      <p:ext uri="{BB962C8B-B14F-4D97-AF65-F5344CB8AC3E}">
        <p14:creationId xmlns:p14="http://schemas.microsoft.com/office/powerpoint/2010/main" val="90280465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1A86F5-CB2D-4EFA-B0CE-B63AC1DB20CC}"/>
              </a:ext>
            </a:extLst>
          </p:cNvPr>
          <p:cNvSpPr>
            <a:spLocks noGrp="1"/>
          </p:cNvSpPr>
          <p:nvPr>
            <p:ph type="ctrTitle"/>
          </p:nvPr>
        </p:nvSpPr>
        <p:spPr/>
        <p:txBody>
          <a:bodyPr/>
          <a:lstStyle/>
          <a:p>
            <a:r>
              <a:rPr lang="nl-NL" dirty="0"/>
              <a:t>Stofwisseling </a:t>
            </a:r>
          </a:p>
        </p:txBody>
      </p:sp>
      <p:sp>
        <p:nvSpPr>
          <p:cNvPr id="3" name="Ondertitel 2">
            <a:extLst>
              <a:ext uri="{FF2B5EF4-FFF2-40B4-BE49-F238E27FC236}">
                <a16:creationId xmlns:a16="http://schemas.microsoft.com/office/drawing/2014/main" id="{0A2A630B-884A-4AFB-A839-123700B6CDE7}"/>
              </a:ext>
            </a:extLst>
          </p:cNvPr>
          <p:cNvSpPr>
            <a:spLocks noGrp="1"/>
          </p:cNvSpPr>
          <p:nvPr>
            <p:ph type="subTitle" idx="1"/>
          </p:nvPr>
        </p:nvSpPr>
        <p:spPr/>
        <p:txBody>
          <a:bodyPr/>
          <a:lstStyle/>
          <a:p>
            <a:r>
              <a:rPr lang="nl-NL" dirty="0"/>
              <a:t>Hormoonstelsel: DM en schildklier</a:t>
            </a:r>
          </a:p>
        </p:txBody>
      </p:sp>
    </p:spTree>
    <p:extLst>
      <p:ext uri="{BB962C8B-B14F-4D97-AF65-F5344CB8AC3E}">
        <p14:creationId xmlns:p14="http://schemas.microsoft.com/office/powerpoint/2010/main" val="2582292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286756-ABA1-4ACB-85AF-19E6C8F76AE8}"/>
              </a:ext>
            </a:extLst>
          </p:cNvPr>
          <p:cNvSpPr>
            <a:spLocks noGrp="1"/>
          </p:cNvSpPr>
          <p:nvPr>
            <p:ph type="title"/>
          </p:nvPr>
        </p:nvSpPr>
        <p:spPr/>
        <p:txBody>
          <a:bodyPr/>
          <a:lstStyle/>
          <a:p>
            <a:r>
              <a:rPr lang="nl-NL" dirty="0"/>
              <a:t>Hypothyreoïdie</a:t>
            </a:r>
          </a:p>
        </p:txBody>
      </p:sp>
      <p:sp>
        <p:nvSpPr>
          <p:cNvPr id="3" name="Tijdelijke aanduiding voor inhoud 2">
            <a:extLst>
              <a:ext uri="{FF2B5EF4-FFF2-40B4-BE49-F238E27FC236}">
                <a16:creationId xmlns:a16="http://schemas.microsoft.com/office/drawing/2014/main" id="{C786C2B1-17AB-4FFF-B83C-E6DB3327C3C1}"/>
              </a:ext>
            </a:extLst>
          </p:cNvPr>
          <p:cNvSpPr>
            <a:spLocks noGrp="1"/>
          </p:cNvSpPr>
          <p:nvPr>
            <p:ph idx="1"/>
          </p:nvPr>
        </p:nvSpPr>
        <p:spPr/>
        <p:txBody>
          <a:bodyPr/>
          <a:lstStyle/>
          <a:p>
            <a:r>
              <a:rPr lang="nl-NL" dirty="0"/>
              <a:t>Bijwerking van Hyper. </a:t>
            </a:r>
          </a:p>
          <a:p>
            <a:r>
              <a:rPr lang="nl-NL" dirty="0"/>
              <a:t>Auto-immuunziekte (ziekte van Hashimoto)</a:t>
            </a:r>
          </a:p>
          <a:p>
            <a:pPr lvl="1"/>
            <a:r>
              <a:rPr lang="nl-NL" dirty="0"/>
              <a:t>TSH verhoogt, FT4 normaal)</a:t>
            </a:r>
          </a:p>
          <a:p>
            <a:pPr marL="0" indent="0">
              <a:buNone/>
            </a:pPr>
            <a:r>
              <a:rPr lang="nl-NL" dirty="0"/>
              <a:t>Symptomen:</a:t>
            </a:r>
          </a:p>
          <a:p>
            <a:pPr lvl="1"/>
            <a:r>
              <a:rPr lang="nl-NL" dirty="0"/>
              <a:t>Moe, traag, geheugenstoornis, koud, obstipatie, droge huid. </a:t>
            </a:r>
          </a:p>
          <a:p>
            <a:pPr lvl="1"/>
            <a:r>
              <a:rPr lang="nl-NL" dirty="0"/>
              <a:t>Myxoedeem</a:t>
            </a:r>
          </a:p>
          <a:p>
            <a:pPr marL="0" indent="0">
              <a:buNone/>
            </a:pPr>
            <a:endParaRPr lang="nl-NL" dirty="0"/>
          </a:p>
          <a:p>
            <a:pPr marL="0" indent="0">
              <a:buNone/>
            </a:pPr>
            <a:r>
              <a:rPr lang="nl-NL" dirty="0"/>
              <a:t>Behandeling:</a:t>
            </a:r>
          </a:p>
          <a:p>
            <a:pPr marL="685800" lvl="1"/>
            <a:r>
              <a:rPr lang="nl-NL" dirty="0"/>
              <a:t>Nauwkeurig gedoseerd schildklierhormoon</a:t>
            </a:r>
          </a:p>
        </p:txBody>
      </p:sp>
      <p:pic>
        <p:nvPicPr>
          <p:cNvPr id="5" name="Afbeelding 4">
            <a:extLst>
              <a:ext uri="{FF2B5EF4-FFF2-40B4-BE49-F238E27FC236}">
                <a16:creationId xmlns:a16="http://schemas.microsoft.com/office/drawing/2014/main" id="{B8138621-B562-46FA-BB04-3932412028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7566" y="3041636"/>
            <a:ext cx="2416054" cy="3206763"/>
          </a:xfrm>
          <a:prstGeom prst="rect">
            <a:avLst/>
          </a:prstGeom>
        </p:spPr>
      </p:pic>
    </p:spTree>
    <p:extLst>
      <p:ext uri="{BB962C8B-B14F-4D97-AF65-F5344CB8AC3E}">
        <p14:creationId xmlns:p14="http://schemas.microsoft.com/office/powerpoint/2010/main" val="2283080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F9F3B7-387B-47F2-B486-088BBE492D78}"/>
              </a:ext>
            </a:extLst>
          </p:cNvPr>
          <p:cNvSpPr>
            <a:spLocks noGrp="1"/>
          </p:cNvSpPr>
          <p:nvPr>
            <p:ph type="title"/>
          </p:nvPr>
        </p:nvSpPr>
        <p:spPr/>
        <p:txBody>
          <a:bodyPr/>
          <a:lstStyle/>
          <a:p>
            <a:r>
              <a:rPr lang="nl-NL" dirty="0" err="1"/>
              <a:t>Thyreoïditis</a:t>
            </a:r>
            <a:endParaRPr lang="nl-NL" dirty="0"/>
          </a:p>
        </p:txBody>
      </p:sp>
      <p:sp>
        <p:nvSpPr>
          <p:cNvPr id="3" name="Tijdelijke aanduiding voor inhoud 2">
            <a:extLst>
              <a:ext uri="{FF2B5EF4-FFF2-40B4-BE49-F238E27FC236}">
                <a16:creationId xmlns:a16="http://schemas.microsoft.com/office/drawing/2014/main" id="{FA4C94D9-6885-4482-9C71-F18044F07F12}"/>
              </a:ext>
            </a:extLst>
          </p:cNvPr>
          <p:cNvSpPr>
            <a:spLocks noGrp="1"/>
          </p:cNvSpPr>
          <p:nvPr>
            <p:ph idx="1"/>
          </p:nvPr>
        </p:nvSpPr>
        <p:spPr/>
        <p:txBody>
          <a:bodyPr/>
          <a:lstStyle/>
          <a:p>
            <a:r>
              <a:rPr lang="nl-NL" dirty="0"/>
              <a:t>Ontstoken schildklier</a:t>
            </a:r>
          </a:p>
          <a:p>
            <a:r>
              <a:rPr lang="nl-NL" dirty="0"/>
              <a:t>Bij Hyper en Hypo kan het voorkomen</a:t>
            </a:r>
          </a:p>
          <a:p>
            <a:endParaRPr lang="nl-NL" dirty="0"/>
          </a:p>
          <a:p>
            <a:pPr marL="0" indent="0">
              <a:buNone/>
            </a:pPr>
            <a:r>
              <a:rPr lang="nl-NL" dirty="0"/>
              <a:t>Symptomen:</a:t>
            </a:r>
          </a:p>
          <a:p>
            <a:pPr marL="685800" lvl="1"/>
            <a:r>
              <a:rPr lang="nl-NL" dirty="0"/>
              <a:t>Hyper: Verhoogde hartslag, trillen</a:t>
            </a:r>
          </a:p>
          <a:p>
            <a:pPr marL="685800" lvl="1"/>
            <a:r>
              <a:rPr lang="nl-NL" dirty="0"/>
              <a:t>Hypo: Tijdelijk gebruik van schildklierhormoon</a:t>
            </a:r>
          </a:p>
          <a:p>
            <a:pPr marL="285750"/>
            <a:endParaRPr lang="nl-NL" dirty="0"/>
          </a:p>
        </p:txBody>
      </p:sp>
      <p:pic>
        <p:nvPicPr>
          <p:cNvPr id="5" name="Afbeelding 4">
            <a:extLst>
              <a:ext uri="{FF2B5EF4-FFF2-40B4-BE49-F238E27FC236}">
                <a16:creationId xmlns:a16="http://schemas.microsoft.com/office/drawing/2014/main" id="{72CBF01C-02E8-45EA-B6D9-96810D944A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864" y="2194882"/>
            <a:ext cx="4265381" cy="4053517"/>
          </a:xfrm>
          <a:prstGeom prst="rect">
            <a:avLst/>
          </a:prstGeom>
        </p:spPr>
      </p:pic>
    </p:spTree>
    <p:extLst>
      <p:ext uri="{BB962C8B-B14F-4D97-AF65-F5344CB8AC3E}">
        <p14:creationId xmlns:p14="http://schemas.microsoft.com/office/powerpoint/2010/main" val="3732353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BC326F-4419-440A-A8BA-024D3239236C}"/>
              </a:ext>
            </a:extLst>
          </p:cNvPr>
          <p:cNvSpPr>
            <a:spLocks noGrp="1"/>
          </p:cNvSpPr>
          <p:nvPr>
            <p:ph type="title"/>
          </p:nvPr>
        </p:nvSpPr>
        <p:spPr/>
        <p:txBody>
          <a:bodyPr/>
          <a:lstStyle/>
          <a:p>
            <a:r>
              <a:rPr lang="nl-NL" dirty="0"/>
              <a:t>M. </a:t>
            </a:r>
            <a:r>
              <a:rPr lang="nl-NL" dirty="0" err="1"/>
              <a:t>Cushing</a:t>
            </a:r>
            <a:endParaRPr lang="nl-NL" dirty="0"/>
          </a:p>
        </p:txBody>
      </p:sp>
      <p:sp>
        <p:nvSpPr>
          <p:cNvPr id="3" name="Tijdelijke aanduiding voor inhoud 2">
            <a:extLst>
              <a:ext uri="{FF2B5EF4-FFF2-40B4-BE49-F238E27FC236}">
                <a16:creationId xmlns:a16="http://schemas.microsoft.com/office/drawing/2014/main" id="{8252CC2C-F650-4711-9F4D-A3E5AA5AA3AC}"/>
              </a:ext>
            </a:extLst>
          </p:cNvPr>
          <p:cNvSpPr>
            <a:spLocks noGrp="1"/>
          </p:cNvSpPr>
          <p:nvPr>
            <p:ph idx="1"/>
          </p:nvPr>
        </p:nvSpPr>
        <p:spPr/>
        <p:txBody>
          <a:bodyPr>
            <a:normAutofit lnSpcReduction="10000"/>
          </a:bodyPr>
          <a:lstStyle/>
          <a:p>
            <a:pPr marL="0" indent="0">
              <a:buNone/>
            </a:pPr>
            <a:r>
              <a:rPr lang="nl-NL" dirty="0"/>
              <a:t>Oorzaak:</a:t>
            </a:r>
          </a:p>
          <a:p>
            <a:pPr lvl="1"/>
            <a:r>
              <a:rPr lang="nl-NL" dirty="0"/>
              <a:t>Goedaardig gezwel in hypofyse</a:t>
            </a:r>
          </a:p>
          <a:p>
            <a:pPr lvl="1"/>
            <a:r>
              <a:rPr lang="nl-NL" dirty="0"/>
              <a:t>Te hard werkende bijnierschors (Prednison)</a:t>
            </a:r>
          </a:p>
          <a:p>
            <a:pPr lvl="1"/>
            <a:r>
              <a:rPr lang="nl-NL" dirty="0"/>
              <a:t>Bijnier maakt teveel cortisol aan</a:t>
            </a:r>
          </a:p>
          <a:p>
            <a:pPr lvl="1"/>
            <a:endParaRPr lang="nl-NL" dirty="0"/>
          </a:p>
          <a:p>
            <a:pPr marL="0" indent="0">
              <a:buNone/>
            </a:pPr>
            <a:r>
              <a:rPr lang="nl-NL" dirty="0"/>
              <a:t>Symptomen:</a:t>
            </a:r>
          </a:p>
          <a:p>
            <a:pPr marL="685800" lvl="1"/>
            <a:r>
              <a:rPr lang="nl-NL" dirty="0"/>
              <a:t>Abnormale vetverdeling (gezicht en romp)</a:t>
            </a:r>
          </a:p>
          <a:p>
            <a:pPr marL="685800" lvl="1"/>
            <a:r>
              <a:rPr lang="nl-NL" dirty="0"/>
              <a:t>HY en DM</a:t>
            </a:r>
          </a:p>
          <a:p>
            <a:pPr marL="685800" lvl="1"/>
            <a:r>
              <a:rPr lang="nl-NL" dirty="0"/>
              <a:t>Huid dun en kwetsbaar, blauwe plekken, striemen</a:t>
            </a:r>
          </a:p>
          <a:p>
            <a:pPr marL="685800" lvl="1"/>
            <a:r>
              <a:rPr lang="nl-NL" dirty="0"/>
              <a:t>Osteoporose</a:t>
            </a:r>
          </a:p>
          <a:p>
            <a:pPr marL="685800" lvl="1"/>
            <a:r>
              <a:rPr lang="nl-NL" dirty="0"/>
              <a:t>Psychische stoornissen</a:t>
            </a:r>
          </a:p>
          <a:p>
            <a:pPr marL="685800" lvl="1"/>
            <a:endParaRPr lang="nl-NL" dirty="0"/>
          </a:p>
        </p:txBody>
      </p:sp>
      <p:pic>
        <p:nvPicPr>
          <p:cNvPr id="5" name="Afbeelding 4">
            <a:extLst>
              <a:ext uri="{FF2B5EF4-FFF2-40B4-BE49-F238E27FC236}">
                <a16:creationId xmlns:a16="http://schemas.microsoft.com/office/drawing/2014/main" id="{00D8610E-1151-4A05-BB5B-A20C501E6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7631" y="1357663"/>
            <a:ext cx="3914286" cy="5047619"/>
          </a:xfrm>
          <a:prstGeom prst="rect">
            <a:avLst/>
          </a:prstGeom>
        </p:spPr>
      </p:pic>
    </p:spTree>
    <p:extLst>
      <p:ext uri="{BB962C8B-B14F-4D97-AF65-F5344CB8AC3E}">
        <p14:creationId xmlns:p14="http://schemas.microsoft.com/office/powerpoint/2010/main" val="2060515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5558EE-ADFB-4120-B804-45C710B97B03}"/>
              </a:ext>
            </a:extLst>
          </p:cNvPr>
          <p:cNvSpPr>
            <a:spLocks noGrp="1"/>
          </p:cNvSpPr>
          <p:nvPr>
            <p:ph type="title"/>
          </p:nvPr>
        </p:nvSpPr>
        <p:spPr/>
        <p:txBody>
          <a:bodyPr/>
          <a:lstStyle/>
          <a:p>
            <a:r>
              <a:rPr lang="nl-NL" dirty="0"/>
              <a:t>Addison</a:t>
            </a:r>
          </a:p>
        </p:txBody>
      </p:sp>
      <p:sp>
        <p:nvSpPr>
          <p:cNvPr id="3" name="Tijdelijke aanduiding voor inhoud 2">
            <a:extLst>
              <a:ext uri="{FF2B5EF4-FFF2-40B4-BE49-F238E27FC236}">
                <a16:creationId xmlns:a16="http://schemas.microsoft.com/office/drawing/2014/main" id="{005387A5-A282-4BD0-AE23-8E305AB6A970}"/>
              </a:ext>
            </a:extLst>
          </p:cNvPr>
          <p:cNvSpPr>
            <a:spLocks noGrp="1"/>
          </p:cNvSpPr>
          <p:nvPr>
            <p:ph idx="1"/>
          </p:nvPr>
        </p:nvSpPr>
        <p:spPr/>
        <p:txBody>
          <a:bodyPr/>
          <a:lstStyle/>
          <a:p>
            <a:pPr marL="0" indent="0">
              <a:buNone/>
            </a:pPr>
            <a:r>
              <a:rPr lang="nl-NL" dirty="0"/>
              <a:t>Meestal auto-immuunziekte</a:t>
            </a:r>
          </a:p>
          <a:p>
            <a:pPr lvl="1"/>
            <a:r>
              <a:rPr lang="nl-NL" dirty="0"/>
              <a:t>Functie van bijnierschors is onvoldoende</a:t>
            </a:r>
          </a:p>
          <a:p>
            <a:endParaRPr lang="nl-NL" dirty="0"/>
          </a:p>
          <a:p>
            <a:pPr marL="0" indent="0">
              <a:buNone/>
            </a:pPr>
            <a:r>
              <a:rPr lang="nl-NL" dirty="0"/>
              <a:t>Symptomen:</a:t>
            </a:r>
          </a:p>
          <a:p>
            <a:pPr lvl="1"/>
            <a:r>
              <a:rPr lang="nl-NL" dirty="0"/>
              <a:t>Moe, weinig eetlust, gewichtsverlies, </a:t>
            </a:r>
            <a:r>
              <a:rPr lang="nl-NL" dirty="0" err="1"/>
              <a:t>rr</a:t>
            </a:r>
            <a:r>
              <a:rPr lang="nl-NL" dirty="0"/>
              <a:t> laag, misselijk</a:t>
            </a:r>
          </a:p>
          <a:p>
            <a:pPr lvl="1"/>
            <a:r>
              <a:rPr lang="nl-NL" dirty="0"/>
              <a:t>Afwijkende bloedwaarden: levensbedreigend!</a:t>
            </a:r>
          </a:p>
          <a:p>
            <a:pPr lvl="1"/>
            <a:endParaRPr lang="nl-NL" dirty="0"/>
          </a:p>
          <a:p>
            <a:pPr marL="0" indent="0">
              <a:buNone/>
            </a:pPr>
            <a:r>
              <a:rPr lang="nl-NL" dirty="0"/>
              <a:t>Behandeling:</a:t>
            </a:r>
          </a:p>
          <a:p>
            <a:pPr lvl="1"/>
            <a:r>
              <a:rPr lang="nl-NL" dirty="0"/>
              <a:t>Bijnierschorshormoon</a:t>
            </a:r>
          </a:p>
        </p:txBody>
      </p:sp>
      <p:pic>
        <p:nvPicPr>
          <p:cNvPr id="5" name="Afbeelding 4">
            <a:extLst>
              <a:ext uri="{FF2B5EF4-FFF2-40B4-BE49-F238E27FC236}">
                <a16:creationId xmlns:a16="http://schemas.microsoft.com/office/drawing/2014/main" id="{97B2B259-E035-4A20-89C8-993D3BBDD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7587" y="3937252"/>
            <a:ext cx="3165987" cy="2374490"/>
          </a:xfrm>
          <a:prstGeom prst="rect">
            <a:avLst/>
          </a:prstGeom>
        </p:spPr>
      </p:pic>
    </p:spTree>
    <p:extLst>
      <p:ext uri="{BB962C8B-B14F-4D97-AF65-F5344CB8AC3E}">
        <p14:creationId xmlns:p14="http://schemas.microsoft.com/office/powerpoint/2010/main" val="1171071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8BCB8-455E-4AFD-8E4C-0E7664DE2107}"/>
              </a:ext>
            </a:extLst>
          </p:cNvPr>
          <p:cNvSpPr>
            <a:spLocks noGrp="1"/>
          </p:cNvSpPr>
          <p:nvPr>
            <p:ph type="title"/>
          </p:nvPr>
        </p:nvSpPr>
        <p:spPr/>
        <p:txBody>
          <a:bodyPr/>
          <a:lstStyle/>
          <a:p>
            <a:r>
              <a:rPr lang="nl-NL" dirty="0"/>
              <a:t>Alvleesklier</a:t>
            </a:r>
          </a:p>
        </p:txBody>
      </p:sp>
      <p:sp>
        <p:nvSpPr>
          <p:cNvPr id="3" name="Tijdelijke aanduiding voor inhoud 2">
            <a:extLst>
              <a:ext uri="{FF2B5EF4-FFF2-40B4-BE49-F238E27FC236}">
                <a16:creationId xmlns:a16="http://schemas.microsoft.com/office/drawing/2014/main" id="{35A5AC97-1234-45A6-8BED-CB24EBE947FC}"/>
              </a:ext>
            </a:extLst>
          </p:cNvPr>
          <p:cNvSpPr>
            <a:spLocks noGrp="1"/>
          </p:cNvSpPr>
          <p:nvPr>
            <p:ph idx="1"/>
          </p:nvPr>
        </p:nvSpPr>
        <p:spPr/>
        <p:txBody>
          <a:bodyPr/>
          <a:lstStyle/>
          <a:p>
            <a:r>
              <a:rPr lang="nl-NL" dirty="0"/>
              <a:t>Pancreas</a:t>
            </a:r>
          </a:p>
          <a:p>
            <a:pPr lvl="1"/>
            <a:r>
              <a:rPr lang="nl-NL" dirty="0"/>
              <a:t>Dubbele rol: produceert pancreassappen en</a:t>
            </a:r>
          </a:p>
          <a:p>
            <a:pPr lvl="1"/>
            <a:r>
              <a:rPr lang="nl-NL" dirty="0"/>
              <a:t>Hormonen (in eilandjes van </a:t>
            </a:r>
            <a:r>
              <a:rPr lang="nl-NL" dirty="0" err="1"/>
              <a:t>Langerhans</a:t>
            </a:r>
            <a:r>
              <a:rPr lang="nl-NL" dirty="0"/>
              <a:t>)</a:t>
            </a:r>
          </a:p>
          <a:p>
            <a:pPr lvl="2"/>
            <a:r>
              <a:rPr lang="nl-NL" dirty="0"/>
              <a:t>Insuline (bloedglucose verlagend) en glucagon (bloedglucose verhogend)</a:t>
            </a:r>
          </a:p>
          <a:p>
            <a:endParaRPr lang="nl-NL" dirty="0"/>
          </a:p>
        </p:txBody>
      </p:sp>
      <p:pic>
        <p:nvPicPr>
          <p:cNvPr id="5" name="Afbeelding 4">
            <a:extLst>
              <a:ext uri="{FF2B5EF4-FFF2-40B4-BE49-F238E27FC236}">
                <a16:creationId xmlns:a16="http://schemas.microsoft.com/office/drawing/2014/main" id="{D3D250C1-AE94-447F-9493-979EE88BA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423" y="4150658"/>
            <a:ext cx="4745154" cy="2221937"/>
          </a:xfrm>
          <a:prstGeom prst="rect">
            <a:avLst/>
          </a:prstGeom>
        </p:spPr>
      </p:pic>
    </p:spTree>
    <p:extLst>
      <p:ext uri="{BB962C8B-B14F-4D97-AF65-F5344CB8AC3E}">
        <p14:creationId xmlns:p14="http://schemas.microsoft.com/office/powerpoint/2010/main" val="524566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7CAC1C-6135-4895-9A18-4FC368B84EB7}"/>
              </a:ext>
            </a:extLst>
          </p:cNvPr>
          <p:cNvSpPr>
            <a:spLocks noGrp="1"/>
          </p:cNvSpPr>
          <p:nvPr>
            <p:ph type="title"/>
          </p:nvPr>
        </p:nvSpPr>
        <p:spPr/>
        <p:txBody>
          <a:bodyPr/>
          <a:lstStyle/>
          <a:p>
            <a:r>
              <a:rPr lang="nl-NL" dirty="0"/>
              <a:t>Alvleesklier</a:t>
            </a:r>
          </a:p>
        </p:txBody>
      </p:sp>
      <p:pic>
        <p:nvPicPr>
          <p:cNvPr id="5" name="Tijdelijke aanduiding voor inhoud 4">
            <a:extLst>
              <a:ext uri="{FF2B5EF4-FFF2-40B4-BE49-F238E27FC236}">
                <a16:creationId xmlns:a16="http://schemas.microsoft.com/office/drawing/2014/main" id="{B01A8E27-9224-4091-95E7-2CE7AFAAEE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4127" y="2750651"/>
            <a:ext cx="9984392" cy="3463336"/>
          </a:xfrm>
        </p:spPr>
      </p:pic>
    </p:spTree>
    <p:extLst>
      <p:ext uri="{BB962C8B-B14F-4D97-AF65-F5344CB8AC3E}">
        <p14:creationId xmlns:p14="http://schemas.microsoft.com/office/powerpoint/2010/main" val="151973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A9AB1E-9E0D-43CC-A020-CD93080C53E6}"/>
              </a:ext>
            </a:extLst>
          </p:cNvPr>
          <p:cNvSpPr>
            <a:spLocks noGrp="1"/>
          </p:cNvSpPr>
          <p:nvPr>
            <p:ph type="title"/>
          </p:nvPr>
        </p:nvSpPr>
        <p:spPr/>
        <p:txBody>
          <a:bodyPr/>
          <a:lstStyle/>
          <a:p>
            <a:r>
              <a:rPr lang="nl-NL" dirty="0"/>
              <a:t>DM, type II</a:t>
            </a:r>
          </a:p>
        </p:txBody>
      </p:sp>
      <p:sp>
        <p:nvSpPr>
          <p:cNvPr id="3" name="Tijdelijke aanduiding voor inhoud 2">
            <a:extLst>
              <a:ext uri="{FF2B5EF4-FFF2-40B4-BE49-F238E27FC236}">
                <a16:creationId xmlns:a16="http://schemas.microsoft.com/office/drawing/2014/main" id="{62447F57-7585-4B6B-8BBC-CB5C23458F46}"/>
              </a:ext>
            </a:extLst>
          </p:cNvPr>
          <p:cNvSpPr>
            <a:spLocks noGrp="1"/>
          </p:cNvSpPr>
          <p:nvPr>
            <p:ph idx="1"/>
          </p:nvPr>
        </p:nvSpPr>
        <p:spPr/>
        <p:txBody>
          <a:bodyPr/>
          <a:lstStyle/>
          <a:p>
            <a:r>
              <a:rPr lang="nl-NL" dirty="0"/>
              <a:t>Deze vorm begint meestal op volwassen leeftijd. </a:t>
            </a:r>
          </a:p>
          <a:p>
            <a:r>
              <a:rPr lang="nl-NL" dirty="0"/>
              <a:t>Het lichaam maakt wel insuline aan, maar de cellen reageren er steeds minder op. Daardoor halen ze te weinig suiker uit het bloed. </a:t>
            </a:r>
          </a:p>
          <a:p>
            <a:r>
              <a:rPr lang="nl-NL" dirty="0"/>
              <a:t>Bij type 2 is een gezonde leefstijl van belang. </a:t>
            </a:r>
          </a:p>
          <a:p>
            <a:r>
              <a:rPr lang="nl-NL" dirty="0"/>
              <a:t>U krijgt waarschijnlijk ook medicijnen.</a:t>
            </a:r>
          </a:p>
          <a:p>
            <a:r>
              <a:rPr lang="nl-NL" dirty="0"/>
              <a:t> Insuline spuiten is meestal niet nodig. </a:t>
            </a:r>
          </a:p>
          <a:p>
            <a:endParaRPr lang="nl-NL" dirty="0"/>
          </a:p>
          <a:p>
            <a:r>
              <a:rPr lang="nl-NL" dirty="0"/>
              <a:t>Metabool syndroom</a:t>
            </a:r>
          </a:p>
          <a:p>
            <a:r>
              <a:rPr lang="nl-NL" dirty="0"/>
              <a:t>Antidiabetica</a:t>
            </a:r>
          </a:p>
        </p:txBody>
      </p:sp>
      <p:pic>
        <p:nvPicPr>
          <p:cNvPr id="7" name="Afbeelding 6">
            <a:extLst>
              <a:ext uri="{FF2B5EF4-FFF2-40B4-BE49-F238E27FC236}">
                <a16:creationId xmlns:a16="http://schemas.microsoft.com/office/drawing/2014/main" id="{603DCAAD-B91A-44E7-973A-F6BEAC0511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250" y="3136490"/>
            <a:ext cx="2817433" cy="4021394"/>
          </a:xfrm>
          <a:prstGeom prst="rect">
            <a:avLst/>
          </a:prstGeom>
        </p:spPr>
      </p:pic>
    </p:spTree>
    <p:extLst>
      <p:ext uri="{BB962C8B-B14F-4D97-AF65-F5344CB8AC3E}">
        <p14:creationId xmlns:p14="http://schemas.microsoft.com/office/powerpoint/2010/main" val="1932489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E8BA67-D759-4447-B53F-6ED0A574C83C}"/>
              </a:ext>
            </a:extLst>
          </p:cNvPr>
          <p:cNvSpPr>
            <a:spLocks noGrp="1"/>
          </p:cNvSpPr>
          <p:nvPr>
            <p:ph type="title"/>
          </p:nvPr>
        </p:nvSpPr>
        <p:spPr/>
        <p:txBody>
          <a:bodyPr/>
          <a:lstStyle/>
          <a:p>
            <a:r>
              <a:rPr lang="nl-NL" dirty="0"/>
              <a:t>Hypoglykemie</a:t>
            </a:r>
          </a:p>
        </p:txBody>
      </p:sp>
      <p:sp>
        <p:nvSpPr>
          <p:cNvPr id="3" name="Tijdelijke aanduiding voor inhoud 2">
            <a:extLst>
              <a:ext uri="{FF2B5EF4-FFF2-40B4-BE49-F238E27FC236}">
                <a16:creationId xmlns:a16="http://schemas.microsoft.com/office/drawing/2014/main" id="{D8960B46-A0E3-4C2B-8E93-10FDD331FC92}"/>
              </a:ext>
            </a:extLst>
          </p:cNvPr>
          <p:cNvSpPr>
            <a:spLocks noGrp="1"/>
          </p:cNvSpPr>
          <p:nvPr>
            <p:ph idx="1"/>
          </p:nvPr>
        </p:nvSpPr>
        <p:spPr/>
        <p:txBody>
          <a:bodyPr/>
          <a:lstStyle/>
          <a:p>
            <a:pPr marL="0" indent="0">
              <a:buNone/>
            </a:pPr>
            <a:r>
              <a:rPr lang="nl-NL" dirty="0"/>
              <a:t>Oorzaken van een te lage bloedsuiker bij diabetes type 2 zijn:</a:t>
            </a:r>
          </a:p>
          <a:p>
            <a:r>
              <a:rPr lang="nl-NL" dirty="0"/>
              <a:t>Niet genoeg of te laat eten.</a:t>
            </a:r>
          </a:p>
          <a:p>
            <a:r>
              <a:rPr lang="nl-NL" dirty="0"/>
              <a:t>Meer lichamelijke inspanning dan normaal.</a:t>
            </a:r>
          </a:p>
          <a:p>
            <a:r>
              <a:rPr lang="nl-NL" dirty="0"/>
              <a:t>Te veel tabletten of te veel insuline (een ernstig verlaagde bloedsuiker wordt bijna altijd door insuline veroorzaakt en zelden door tabletten).</a:t>
            </a:r>
          </a:p>
          <a:p>
            <a:r>
              <a:rPr lang="nl-NL" dirty="0"/>
              <a:t>Niet op de juiste tijd innemen van de medicijnen.</a:t>
            </a:r>
          </a:p>
          <a:p>
            <a:r>
              <a:rPr lang="nl-NL" dirty="0"/>
              <a:t>Te veel alcohol.</a:t>
            </a:r>
          </a:p>
          <a:p>
            <a:endParaRPr lang="nl-NL" dirty="0"/>
          </a:p>
        </p:txBody>
      </p:sp>
    </p:spTree>
    <p:extLst>
      <p:ext uri="{BB962C8B-B14F-4D97-AF65-F5344CB8AC3E}">
        <p14:creationId xmlns:p14="http://schemas.microsoft.com/office/powerpoint/2010/main" val="592142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C32DB0-128C-4608-A75E-D734F717C783}"/>
              </a:ext>
            </a:extLst>
          </p:cNvPr>
          <p:cNvSpPr>
            <a:spLocks noGrp="1"/>
          </p:cNvSpPr>
          <p:nvPr>
            <p:ph type="title"/>
          </p:nvPr>
        </p:nvSpPr>
        <p:spPr/>
        <p:txBody>
          <a:bodyPr/>
          <a:lstStyle/>
          <a:p>
            <a:r>
              <a:rPr lang="nl-NL" dirty="0"/>
              <a:t>Wat kan je er aan doen?</a:t>
            </a:r>
          </a:p>
        </p:txBody>
      </p:sp>
      <p:sp>
        <p:nvSpPr>
          <p:cNvPr id="3" name="Tijdelijke aanduiding voor inhoud 2">
            <a:extLst>
              <a:ext uri="{FF2B5EF4-FFF2-40B4-BE49-F238E27FC236}">
                <a16:creationId xmlns:a16="http://schemas.microsoft.com/office/drawing/2014/main" id="{0C7F7B6D-B35B-4D09-8395-3757C2B967E2}"/>
              </a:ext>
            </a:extLst>
          </p:cNvPr>
          <p:cNvSpPr>
            <a:spLocks noGrp="1"/>
          </p:cNvSpPr>
          <p:nvPr>
            <p:ph idx="1"/>
          </p:nvPr>
        </p:nvSpPr>
        <p:spPr/>
        <p:txBody>
          <a:bodyPr/>
          <a:lstStyle/>
          <a:p>
            <a:r>
              <a:rPr lang="nl-NL" dirty="0"/>
              <a:t>Als u merkt dat uw bloedsuiker te laag is (hypoglykemie), doet u het volgende:</a:t>
            </a:r>
          </a:p>
          <a:p>
            <a:r>
              <a:rPr lang="nl-NL" dirty="0"/>
              <a:t>Neem een groot glas suikerhoudende frisdrank of een volle lepel suiker opgelost in water. Zo wordt de suiker snel in uw bloed opgenomen.</a:t>
            </a:r>
          </a:p>
          <a:p>
            <a:r>
              <a:rPr lang="nl-NL" dirty="0"/>
              <a:t>Of neem een paar tabletjes druivensuiker (±4 tabletjes).</a:t>
            </a:r>
          </a:p>
          <a:p>
            <a:r>
              <a:rPr lang="nl-NL" dirty="0"/>
              <a:t>Stel bij twijfel het innemen van suiker niet uit. U kunt beter een iets te hoge bloedsuiker hebben dan een veel te lage bloedsuiker.</a:t>
            </a:r>
          </a:p>
          <a:p>
            <a:r>
              <a:rPr lang="nl-NL" dirty="0"/>
              <a:t>Eet daarna ook nog extra koolhydraten, bijvoorbeeld een boterham.</a:t>
            </a:r>
          </a:p>
          <a:p>
            <a:endParaRPr lang="nl-NL" dirty="0"/>
          </a:p>
        </p:txBody>
      </p:sp>
    </p:spTree>
    <p:extLst>
      <p:ext uri="{BB962C8B-B14F-4D97-AF65-F5344CB8AC3E}">
        <p14:creationId xmlns:p14="http://schemas.microsoft.com/office/powerpoint/2010/main" val="1087381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5DEA25-D301-42C6-A6EE-6EA8438C68BB}"/>
              </a:ext>
            </a:extLst>
          </p:cNvPr>
          <p:cNvSpPr>
            <a:spLocks noGrp="1"/>
          </p:cNvSpPr>
          <p:nvPr>
            <p:ph type="title"/>
          </p:nvPr>
        </p:nvSpPr>
        <p:spPr/>
        <p:txBody>
          <a:bodyPr/>
          <a:lstStyle/>
          <a:p>
            <a:r>
              <a:rPr lang="nl-NL" dirty="0"/>
              <a:t>Hyperglykemie</a:t>
            </a:r>
          </a:p>
        </p:txBody>
      </p:sp>
      <p:sp>
        <p:nvSpPr>
          <p:cNvPr id="3" name="Tijdelijke aanduiding voor inhoud 2">
            <a:extLst>
              <a:ext uri="{FF2B5EF4-FFF2-40B4-BE49-F238E27FC236}">
                <a16:creationId xmlns:a16="http://schemas.microsoft.com/office/drawing/2014/main" id="{CC8F7B24-9720-47BE-96C6-F008C06F93E4}"/>
              </a:ext>
            </a:extLst>
          </p:cNvPr>
          <p:cNvSpPr>
            <a:spLocks noGrp="1"/>
          </p:cNvSpPr>
          <p:nvPr>
            <p:ph idx="1"/>
          </p:nvPr>
        </p:nvSpPr>
        <p:spPr/>
        <p:txBody>
          <a:bodyPr/>
          <a:lstStyle/>
          <a:p>
            <a:pPr marL="0" indent="0">
              <a:buNone/>
            </a:pPr>
            <a:r>
              <a:rPr lang="nl-NL" dirty="0"/>
              <a:t>Oorzaken van een te hoge bloedsuiker zijn:</a:t>
            </a:r>
          </a:p>
          <a:p>
            <a:r>
              <a:rPr lang="nl-NL" dirty="0"/>
              <a:t>Het eten of drinken van te veel suiker of koolhydraten.</a:t>
            </a:r>
          </a:p>
          <a:p>
            <a:r>
              <a:rPr lang="nl-NL" dirty="0"/>
              <a:t>Te weinig of niet op tijd nemen van uw medicijnen.</a:t>
            </a:r>
          </a:p>
          <a:p>
            <a:r>
              <a:rPr lang="nl-NL" dirty="0"/>
              <a:t>Minder lichaamsbeweging dan normaal.</a:t>
            </a:r>
          </a:p>
          <a:p>
            <a:r>
              <a:rPr lang="nl-NL" dirty="0"/>
              <a:t>Stress (zoals bij een examen, ongeval of operatie).</a:t>
            </a:r>
          </a:p>
          <a:p>
            <a:r>
              <a:rPr lang="nl-NL" dirty="0"/>
              <a:t>Ziekten met koorts, braken of diarree.</a:t>
            </a:r>
          </a:p>
          <a:p>
            <a:r>
              <a:rPr lang="nl-NL" dirty="0"/>
              <a:t>Het gebruik van medicijnen die de bloedsuiker verhogen.</a:t>
            </a:r>
          </a:p>
          <a:p>
            <a:endParaRPr lang="nl-NL" dirty="0"/>
          </a:p>
        </p:txBody>
      </p:sp>
    </p:spTree>
    <p:extLst>
      <p:ext uri="{BB962C8B-B14F-4D97-AF65-F5344CB8AC3E}">
        <p14:creationId xmlns:p14="http://schemas.microsoft.com/office/powerpoint/2010/main" val="2634684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AB80F-BB2C-4AFC-8B61-C8A031E7B00E}"/>
              </a:ext>
            </a:extLst>
          </p:cNvPr>
          <p:cNvSpPr>
            <a:spLocks noGrp="1"/>
          </p:cNvSpPr>
          <p:nvPr>
            <p:ph type="title"/>
          </p:nvPr>
        </p:nvSpPr>
        <p:spPr/>
        <p:txBody>
          <a:bodyPr/>
          <a:lstStyle/>
          <a:p>
            <a:r>
              <a:rPr lang="nl-NL" dirty="0"/>
              <a:t>Hormoonklieren</a:t>
            </a:r>
          </a:p>
        </p:txBody>
      </p:sp>
      <p:sp>
        <p:nvSpPr>
          <p:cNvPr id="3" name="Tijdelijke aanduiding voor inhoud 2">
            <a:extLst>
              <a:ext uri="{FF2B5EF4-FFF2-40B4-BE49-F238E27FC236}">
                <a16:creationId xmlns:a16="http://schemas.microsoft.com/office/drawing/2014/main" id="{EE4131E4-3943-4FCE-874B-7F1E055993A1}"/>
              </a:ext>
            </a:extLst>
          </p:cNvPr>
          <p:cNvSpPr>
            <a:spLocks noGrp="1"/>
          </p:cNvSpPr>
          <p:nvPr>
            <p:ph idx="1"/>
          </p:nvPr>
        </p:nvSpPr>
        <p:spPr/>
        <p:txBody>
          <a:bodyPr/>
          <a:lstStyle/>
          <a:p>
            <a:r>
              <a:rPr lang="nl-NL" dirty="0"/>
              <a:t>Inwendige afscheiding. </a:t>
            </a:r>
          </a:p>
          <a:p>
            <a:r>
              <a:rPr lang="nl-NL" dirty="0"/>
              <a:t>Verkeerde productie&gt; hypofunctie of hyperfunctie.</a:t>
            </a:r>
          </a:p>
          <a:p>
            <a:endParaRPr lang="nl-NL" dirty="0"/>
          </a:p>
          <a:p>
            <a:pPr marL="0" indent="0">
              <a:buNone/>
            </a:pPr>
            <a:r>
              <a:rPr lang="nl-NL" dirty="0"/>
              <a:t>De belangrijkste hormoonklieren:</a:t>
            </a:r>
          </a:p>
          <a:p>
            <a:r>
              <a:rPr lang="nl-NL" dirty="0"/>
              <a:t>Hypofyse</a:t>
            </a:r>
          </a:p>
          <a:p>
            <a:r>
              <a:rPr lang="nl-NL" dirty="0"/>
              <a:t>Schildklier en bijschildklieren</a:t>
            </a:r>
          </a:p>
          <a:p>
            <a:r>
              <a:rPr lang="nl-NL" dirty="0"/>
              <a:t>Bijnieren</a:t>
            </a:r>
          </a:p>
          <a:p>
            <a:r>
              <a:rPr lang="nl-NL" dirty="0"/>
              <a:t>Geslachtsklieren</a:t>
            </a:r>
          </a:p>
        </p:txBody>
      </p:sp>
    </p:spTree>
    <p:extLst>
      <p:ext uri="{BB962C8B-B14F-4D97-AF65-F5344CB8AC3E}">
        <p14:creationId xmlns:p14="http://schemas.microsoft.com/office/powerpoint/2010/main" val="2367763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C03258-A07C-4A93-929C-A7B41FE3EDF7}"/>
              </a:ext>
            </a:extLst>
          </p:cNvPr>
          <p:cNvSpPr>
            <a:spLocks noGrp="1"/>
          </p:cNvSpPr>
          <p:nvPr>
            <p:ph type="title"/>
          </p:nvPr>
        </p:nvSpPr>
        <p:spPr/>
        <p:txBody>
          <a:bodyPr/>
          <a:lstStyle/>
          <a:p>
            <a:r>
              <a:rPr lang="nl-NL" dirty="0"/>
              <a:t>Wat kan je er aan doen?</a:t>
            </a:r>
          </a:p>
        </p:txBody>
      </p:sp>
      <p:sp>
        <p:nvSpPr>
          <p:cNvPr id="3" name="Tijdelijke aanduiding voor inhoud 2">
            <a:extLst>
              <a:ext uri="{FF2B5EF4-FFF2-40B4-BE49-F238E27FC236}">
                <a16:creationId xmlns:a16="http://schemas.microsoft.com/office/drawing/2014/main" id="{B9DCBF78-A393-49FE-9C74-D7516A715BE7}"/>
              </a:ext>
            </a:extLst>
          </p:cNvPr>
          <p:cNvSpPr>
            <a:spLocks noGrp="1"/>
          </p:cNvSpPr>
          <p:nvPr>
            <p:ph idx="1"/>
          </p:nvPr>
        </p:nvSpPr>
        <p:spPr/>
        <p:txBody>
          <a:bodyPr/>
          <a:lstStyle/>
          <a:p>
            <a:pPr marL="0" indent="0">
              <a:buNone/>
            </a:pPr>
            <a:r>
              <a:rPr lang="nl-NL" dirty="0"/>
              <a:t>Bij tekenen van een te hoge bloedsuiker (hyperglykemie) bij diabetes type 2 moet u het volgende doen:</a:t>
            </a:r>
          </a:p>
          <a:p>
            <a:r>
              <a:rPr lang="nl-NL" dirty="0"/>
              <a:t>Controleer of laat controleren of de glucose inderdaad verhoogd is.</a:t>
            </a:r>
          </a:p>
          <a:p>
            <a:r>
              <a:rPr lang="nl-NL" dirty="0"/>
              <a:t>Blijf uw medicijnen nemen, ook als u maar weinig eet.</a:t>
            </a:r>
          </a:p>
          <a:p>
            <a:r>
              <a:rPr lang="nl-NL" dirty="0"/>
              <a:t>Zorg dat u voldoende drinkt (anderhalve tot twee liter suikervrij vocht per dag) en normaal eet.</a:t>
            </a:r>
          </a:p>
          <a:p>
            <a:r>
              <a:rPr lang="nl-NL" dirty="0"/>
              <a:t>Bij koorts, braken of diarree is het goed om naast water ook bouillon te drinken.</a:t>
            </a:r>
          </a:p>
          <a:p>
            <a:endParaRPr lang="nl-NL" dirty="0"/>
          </a:p>
        </p:txBody>
      </p:sp>
    </p:spTree>
    <p:extLst>
      <p:ext uri="{BB962C8B-B14F-4D97-AF65-F5344CB8AC3E}">
        <p14:creationId xmlns:p14="http://schemas.microsoft.com/office/powerpoint/2010/main" val="4118664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56E354-0712-437A-91CB-53DD5B1AA4A0}"/>
              </a:ext>
            </a:extLst>
          </p:cNvPr>
          <p:cNvSpPr>
            <a:spLocks noGrp="1"/>
          </p:cNvSpPr>
          <p:nvPr>
            <p:ph type="title"/>
          </p:nvPr>
        </p:nvSpPr>
        <p:spPr/>
        <p:txBody>
          <a:bodyPr/>
          <a:lstStyle/>
          <a:p>
            <a:r>
              <a:rPr lang="nl-NL" dirty="0"/>
              <a:t>Complicaties DM II</a:t>
            </a:r>
          </a:p>
        </p:txBody>
      </p:sp>
      <p:sp>
        <p:nvSpPr>
          <p:cNvPr id="3" name="Tijdelijke aanduiding voor inhoud 2">
            <a:extLst>
              <a:ext uri="{FF2B5EF4-FFF2-40B4-BE49-F238E27FC236}">
                <a16:creationId xmlns:a16="http://schemas.microsoft.com/office/drawing/2014/main" id="{2C234E07-3543-432B-87FD-1A71A0FD3878}"/>
              </a:ext>
            </a:extLst>
          </p:cNvPr>
          <p:cNvSpPr>
            <a:spLocks noGrp="1"/>
          </p:cNvSpPr>
          <p:nvPr>
            <p:ph idx="1"/>
          </p:nvPr>
        </p:nvSpPr>
        <p:spPr/>
        <p:txBody>
          <a:bodyPr>
            <a:normAutofit lnSpcReduction="10000"/>
          </a:bodyPr>
          <a:lstStyle/>
          <a:p>
            <a:pPr marL="0" indent="0">
              <a:buNone/>
            </a:pPr>
            <a:r>
              <a:rPr lang="nl-NL" dirty="0"/>
              <a:t>Acuut:</a:t>
            </a:r>
          </a:p>
          <a:p>
            <a:pPr lvl="1"/>
            <a:r>
              <a:rPr lang="nl-NL" dirty="0"/>
              <a:t>Diabetische coma</a:t>
            </a:r>
          </a:p>
          <a:p>
            <a:pPr lvl="1"/>
            <a:r>
              <a:rPr lang="nl-NL" dirty="0"/>
              <a:t>Hypoglykemie, hyperglykemie</a:t>
            </a:r>
          </a:p>
          <a:p>
            <a:endParaRPr lang="nl-NL" dirty="0"/>
          </a:p>
          <a:p>
            <a:pPr marL="0" indent="0">
              <a:buNone/>
            </a:pPr>
            <a:r>
              <a:rPr lang="nl-NL" dirty="0"/>
              <a:t>Op lange termijn:</a:t>
            </a:r>
          </a:p>
          <a:p>
            <a:pPr lvl="1"/>
            <a:r>
              <a:rPr lang="nl-NL" dirty="0"/>
              <a:t>HVZ</a:t>
            </a:r>
          </a:p>
          <a:p>
            <a:pPr lvl="1"/>
            <a:r>
              <a:rPr lang="nl-NL" dirty="0"/>
              <a:t>Neuropathie</a:t>
            </a:r>
          </a:p>
          <a:p>
            <a:pPr lvl="1"/>
            <a:r>
              <a:rPr lang="nl-NL" dirty="0"/>
              <a:t>Nefropathie</a:t>
            </a:r>
          </a:p>
          <a:p>
            <a:pPr lvl="1"/>
            <a:r>
              <a:rPr lang="nl-NL" dirty="0"/>
              <a:t>Retinopathie</a:t>
            </a:r>
          </a:p>
          <a:p>
            <a:pPr lvl="1"/>
            <a:r>
              <a:rPr lang="nl-NL" dirty="0"/>
              <a:t>Infecties</a:t>
            </a:r>
          </a:p>
          <a:p>
            <a:pPr lvl="1"/>
            <a:r>
              <a:rPr lang="nl-NL" dirty="0"/>
              <a:t>DM voet</a:t>
            </a:r>
          </a:p>
        </p:txBody>
      </p:sp>
    </p:spTree>
    <p:extLst>
      <p:ext uri="{BB962C8B-B14F-4D97-AF65-F5344CB8AC3E}">
        <p14:creationId xmlns:p14="http://schemas.microsoft.com/office/powerpoint/2010/main" val="807157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B755A0-1764-4567-B263-A7132AE7028A}"/>
              </a:ext>
            </a:extLst>
          </p:cNvPr>
          <p:cNvSpPr>
            <a:spLocks noGrp="1"/>
          </p:cNvSpPr>
          <p:nvPr>
            <p:ph type="title"/>
          </p:nvPr>
        </p:nvSpPr>
        <p:spPr/>
        <p:txBody>
          <a:bodyPr/>
          <a:lstStyle/>
          <a:p>
            <a:r>
              <a:rPr lang="nl-NL" dirty="0"/>
              <a:t>DM, type I</a:t>
            </a:r>
          </a:p>
        </p:txBody>
      </p:sp>
      <p:sp>
        <p:nvSpPr>
          <p:cNvPr id="3" name="Tijdelijke aanduiding voor inhoud 2">
            <a:extLst>
              <a:ext uri="{FF2B5EF4-FFF2-40B4-BE49-F238E27FC236}">
                <a16:creationId xmlns:a16="http://schemas.microsoft.com/office/drawing/2014/main" id="{06E3B4C9-0876-48FF-9C79-F638CC529717}"/>
              </a:ext>
            </a:extLst>
          </p:cNvPr>
          <p:cNvSpPr>
            <a:spLocks noGrp="1"/>
          </p:cNvSpPr>
          <p:nvPr>
            <p:ph idx="1"/>
          </p:nvPr>
        </p:nvSpPr>
        <p:spPr/>
        <p:txBody>
          <a:bodyPr/>
          <a:lstStyle/>
          <a:p>
            <a:r>
              <a:rPr lang="nl-NL" dirty="0"/>
              <a:t>Deze vorm begint meestal op kinderleeftijd, maar soms pas later. </a:t>
            </a:r>
          </a:p>
          <a:p>
            <a:r>
              <a:rPr lang="nl-NL" dirty="0"/>
              <a:t>Het lichaam maakt zelf (bijna) geen insuline aan. Daardoor halen de cellen nauwelijks glucose uit het bloed. </a:t>
            </a:r>
          </a:p>
          <a:p>
            <a:r>
              <a:rPr lang="nl-NL" dirty="0"/>
              <a:t>insuline toedienen. </a:t>
            </a:r>
          </a:p>
          <a:p>
            <a:endParaRPr lang="nl-NL" dirty="0"/>
          </a:p>
          <a:p>
            <a:endParaRPr lang="nl-NL" dirty="0"/>
          </a:p>
        </p:txBody>
      </p:sp>
      <p:pic>
        <p:nvPicPr>
          <p:cNvPr id="4" name="Afbeelding 3">
            <a:extLst>
              <a:ext uri="{FF2B5EF4-FFF2-40B4-BE49-F238E27FC236}">
                <a16:creationId xmlns:a16="http://schemas.microsoft.com/office/drawing/2014/main" id="{5D151299-D6D4-4A13-965D-DA51D1492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9163" y="2969442"/>
            <a:ext cx="2647824" cy="3779307"/>
          </a:xfrm>
          <a:prstGeom prst="rect">
            <a:avLst/>
          </a:prstGeom>
        </p:spPr>
      </p:pic>
    </p:spTree>
    <p:extLst>
      <p:ext uri="{BB962C8B-B14F-4D97-AF65-F5344CB8AC3E}">
        <p14:creationId xmlns:p14="http://schemas.microsoft.com/office/powerpoint/2010/main" val="994689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DC7731-50A9-417A-AEEB-0B5721984B58}"/>
              </a:ext>
            </a:extLst>
          </p:cNvPr>
          <p:cNvSpPr>
            <a:spLocks noGrp="1"/>
          </p:cNvSpPr>
          <p:nvPr>
            <p:ph type="title"/>
          </p:nvPr>
        </p:nvSpPr>
        <p:spPr/>
        <p:txBody>
          <a:bodyPr/>
          <a:lstStyle/>
          <a:p>
            <a:r>
              <a:rPr lang="nl-NL" dirty="0"/>
              <a:t>Bijnieren en geslachtsklieren</a:t>
            </a:r>
          </a:p>
        </p:txBody>
      </p:sp>
      <p:pic>
        <p:nvPicPr>
          <p:cNvPr id="5" name="Tijdelijke aanduiding voor inhoud 4">
            <a:extLst>
              <a:ext uri="{FF2B5EF4-FFF2-40B4-BE49-F238E27FC236}">
                <a16:creationId xmlns:a16="http://schemas.microsoft.com/office/drawing/2014/main" id="{04C8C28E-69B3-4B79-AC66-730A92FCC4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7152" y="1174081"/>
            <a:ext cx="7077253" cy="5683919"/>
          </a:xfrm>
        </p:spPr>
      </p:pic>
    </p:spTree>
    <p:extLst>
      <p:ext uri="{BB962C8B-B14F-4D97-AF65-F5344CB8AC3E}">
        <p14:creationId xmlns:p14="http://schemas.microsoft.com/office/powerpoint/2010/main" val="1703333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D3AB77-2209-488C-A968-0A176D6C79F6}"/>
              </a:ext>
            </a:extLst>
          </p:cNvPr>
          <p:cNvSpPr>
            <a:spLocks noGrp="1"/>
          </p:cNvSpPr>
          <p:nvPr>
            <p:ph type="title"/>
          </p:nvPr>
        </p:nvSpPr>
        <p:spPr/>
        <p:txBody>
          <a:bodyPr/>
          <a:lstStyle/>
          <a:p>
            <a:r>
              <a:rPr lang="nl-NL" dirty="0"/>
              <a:t>Hypofyse</a:t>
            </a:r>
          </a:p>
        </p:txBody>
      </p:sp>
      <p:sp>
        <p:nvSpPr>
          <p:cNvPr id="3" name="Tijdelijke aanduiding voor inhoud 2">
            <a:extLst>
              <a:ext uri="{FF2B5EF4-FFF2-40B4-BE49-F238E27FC236}">
                <a16:creationId xmlns:a16="http://schemas.microsoft.com/office/drawing/2014/main" id="{9D73E269-D845-483F-A7F4-11FDD60EA4DC}"/>
              </a:ext>
            </a:extLst>
          </p:cNvPr>
          <p:cNvSpPr>
            <a:spLocks noGrp="1"/>
          </p:cNvSpPr>
          <p:nvPr>
            <p:ph idx="1"/>
          </p:nvPr>
        </p:nvSpPr>
        <p:spPr/>
        <p:txBody>
          <a:bodyPr/>
          <a:lstStyle/>
          <a:p>
            <a:r>
              <a:rPr lang="nl-NL" dirty="0"/>
              <a:t>Een flinke erwt en 0,5 gram.</a:t>
            </a:r>
          </a:p>
          <a:p>
            <a:r>
              <a:rPr lang="nl-NL" dirty="0"/>
              <a:t>Voorkwab en een achterkwab</a:t>
            </a:r>
          </a:p>
          <a:p>
            <a:r>
              <a:rPr lang="nl-NL" dirty="0"/>
              <a:t>Verbonden met hersenstam en hypothalamus</a:t>
            </a:r>
          </a:p>
          <a:p>
            <a:endParaRPr lang="nl-NL" dirty="0"/>
          </a:p>
        </p:txBody>
      </p:sp>
      <p:pic>
        <p:nvPicPr>
          <p:cNvPr id="5" name="Afbeelding 4">
            <a:extLst>
              <a:ext uri="{FF2B5EF4-FFF2-40B4-BE49-F238E27FC236}">
                <a16:creationId xmlns:a16="http://schemas.microsoft.com/office/drawing/2014/main" id="{4D4DDEEC-9DFC-4794-93BB-01AACF26F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3975" y="3552531"/>
            <a:ext cx="3374154" cy="3008043"/>
          </a:xfrm>
          <a:prstGeom prst="rect">
            <a:avLst/>
          </a:prstGeom>
        </p:spPr>
      </p:pic>
    </p:spTree>
    <p:extLst>
      <p:ext uri="{BB962C8B-B14F-4D97-AF65-F5344CB8AC3E}">
        <p14:creationId xmlns:p14="http://schemas.microsoft.com/office/powerpoint/2010/main" val="2376777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C81B8D-F921-40CB-A3AB-124A746176CE}"/>
              </a:ext>
            </a:extLst>
          </p:cNvPr>
          <p:cNvSpPr>
            <a:spLocks noGrp="1"/>
          </p:cNvSpPr>
          <p:nvPr>
            <p:ph type="title"/>
          </p:nvPr>
        </p:nvSpPr>
        <p:spPr/>
        <p:txBody>
          <a:bodyPr/>
          <a:lstStyle/>
          <a:p>
            <a:r>
              <a:rPr lang="nl-NL" dirty="0"/>
              <a:t>Hypofysevoorkwab produceert:</a:t>
            </a:r>
          </a:p>
        </p:txBody>
      </p:sp>
      <p:sp>
        <p:nvSpPr>
          <p:cNvPr id="3" name="Tijdelijke aanduiding voor inhoud 2">
            <a:extLst>
              <a:ext uri="{FF2B5EF4-FFF2-40B4-BE49-F238E27FC236}">
                <a16:creationId xmlns:a16="http://schemas.microsoft.com/office/drawing/2014/main" id="{55FCF68A-978B-4D67-99C7-3EC6D6BFB8DF}"/>
              </a:ext>
            </a:extLst>
          </p:cNvPr>
          <p:cNvSpPr>
            <a:spLocks noGrp="1"/>
          </p:cNvSpPr>
          <p:nvPr>
            <p:ph idx="1"/>
          </p:nvPr>
        </p:nvSpPr>
        <p:spPr/>
        <p:txBody>
          <a:bodyPr/>
          <a:lstStyle/>
          <a:p>
            <a:endParaRPr lang="nl-NL" dirty="0"/>
          </a:p>
          <a:p>
            <a:endParaRPr lang="nl-NL" dirty="0"/>
          </a:p>
        </p:txBody>
      </p:sp>
      <p:pic>
        <p:nvPicPr>
          <p:cNvPr id="4" name="Tijdelijke aanduiding voor inhoud 4">
            <a:extLst>
              <a:ext uri="{FF2B5EF4-FFF2-40B4-BE49-F238E27FC236}">
                <a16:creationId xmlns:a16="http://schemas.microsoft.com/office/drawing/2014/main" id="{482746FD-A50B-49C5-B500-A527AFE9B7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587" y="1249787"/>
            <a:ext cx="7920535" cy="5420616"/>
          </a:xfrm>
          <a:prstGeom prst="rect">
            <a:avLst/>
          </a:prstGeom>
        </p:spPr>
      </p:pic>
    </p:spTree>
    <p:extLst>
      <p:ext uri="{BB962C8B-B14F-4D97-AF65-F5344CB8AC3E}">
        <p14:creationId xmlns:p14="http://schemas.microsoft.com/office/powerpoint/2010/main" val="696548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24CBAA-E7E0-4727-AC38-7E2268CC047B}"/>
              </a:ext>
            </a:extLst>
          </p:cNvPr>
          <p:cNvSpPr>
            <a:spLocks noGrp="1"/>
          </p:cNvSpPr>
          <p:nvPr>
            <p:ph type="title"/>
          </p:nvPr>
        </p:nvSpPr>
        <p:spPr/>
        <p:txBody>
          <a:bodyPr/>
          <a:lstStyle/>
          <a:p>
            <a:r>
              <a:rPr lang="nl-NL" dirty="0"/>
              <a:t>Schildklier</a:t>
            </a:r>
          </a:p>
        </p:txBody>
      </p:sp>
      <p:sp>
        <p:nvSpPr>
          <p:cNvPr id="3" name="Tijdelijke aanduiding voor inhoud 2">
            <a:extLst>
              <a:ext uri="{FF2B5EF4-FFF2-40B4-BE49-F238E27FC236}">
                <a16:creationId xmlns:a16="http://schemas.microsoft.com/office/drawing/2014/main" id="{45748A35-1351-4763-A720-167B9B254D85}"/>
              </a:ext>
            </a:extLst>
          </p:cNvPr>
          <p:cNvSpPr>
            <a:spLocks noGrp="1"/>
          </p:cNvSpPr>
          <p:nvPr>
            <p:ph idx="1"/>
          </p:nvPr>
        </p:nvSpPr>
        <p:spPr/>
        <p:txBody>
          <a:bodyPr/>
          <a:lstStyle/>
          <a:p>
            <a:r>
              <a:rPr lang="nl-NL" dirty="0"/>
              <a:t>Thermostaat!</a:t>
            </a:r>
          </a:p>
          <a:p>
            <a:r>
              <a:rPr lang="nl-NL" dirty="0"/>
              <a:t>2 lobben&gt; tegen strottenhoofd. </a:t>
            </a:r>
          </a:p>
          <a:p>
            <a:r>
              <a:rPr lang="nl-NL" dirty="0"/>
              <a:t>Element Jood (jodium) voor ontwikkeling en productie</a:t>
            </a:r>
          </a:p>
          <a:p>
            <a:endParaRPr lang="nl-NL" dirty="0"/>
          </a:p>
          <a:p>
            <a:r>
              <a:rPr lang="nl-NL" dirty="0"/>
              <a:t>Thyroxine: Invloed op verbranding in cellen</a:t>
            </a:r>
          </a:p>
          <a:p>
            <a:pPr lvl="1"/>
            <a:r>
              <a:rPr lang="nl-NL" dirty="0"/>
              <a:t>Invloed op stofwisseling in rust</a:t>
            </a:r>
          </a:p>
          <a:p>
            <a:pPr lvl="1"/>
            <a:r>
              <a:rPr lang="nl-NL" dirty="0"/>
              <a:t>Bij verhoogd: rusteloosheid, vermageren, snelle pols, uitpuilende ogen (M. Basedow)</a:t>
            </a:r>
          </a:p>
          <a:p>
            <a:pPr lvl="1"/>
            <a:r>
              <a:rPr lang="nl-NL" dirty="0"/>
              <a:t>Bij vertraagd: moe, koud, traag, gewichtstoename</a:t>
            </a:r>
          </a:p>
        </p:txBody>
      </p:sp>
      <p:pic>
        <p:nvPicPr>
          <p:cNvPr id="4" name="Tijdelijke aanduiding voor inhoud 4">
            <a:extLst>
              <a:ext uri="{FF2B5EF4-FFF2-40B4-BE49-F238E27FC236}">
                <a16:creationId xmlns:a16="http://schemas.microsoft.com/office/drawing/2014/main" id="{2E147E2E-6FB1-4241-909C-9DB9651DD8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3289" y="1906426"/>
            <a:ext cx="3295086" cy="2438364"/>
          </a:xfrm>
          <a:prstGeom prst="rect">
            <a:avLst/>
          </a:prstGeom>
        </p:spPr>
      </p:pic>
    </p:spTree>
    <p:extLst>
      <p:ext uri="{BB962C8B-B14F-4D97-AF65-F5344CB8AC3E}">
        <p14:creationId xmlns:p14="http://schemas.microsoft.com/office/powerpoint/2010/main" val="165789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27CB6A-1E87-4B20-B27F-43EAC4F764F9}"/>
              </a:ext>
            </a:extLst>
          </p:cNvPr>
          <p:cNvSpPr>
            <a:spLocks noGrp="1"/>
          </p:cNvSpPr>
          <p:nvPr>
            <p:ph type="title"/>
          </p:nvPr>
        </p:nvSpPr>
        <p:spPr/>
        <p:txBody>
          <a:bodyPr/>
          <a:lstStyle/>
          <a:p>
            <a:r>
              <a:rPr lang="nl-NL" dirty="0"/>
              <a:t>Schildklier en bijschildklier</a:t>
            </a:r>
          </a:p>
        </p:txBody>
      </p:sp>
      <p:pic>
        <p:nvPicPr>
          <p:cNvPr id="8" name="Tijdelijke aanduiding voor inhoud 7">
            <a:extLst>
              <a:ext uri="{FF2B5EF4-FFF2-40B4-BE49-F238E27FC236}">
                <a16:creationId xmlns:a16="http://schemas.microsoft.com/office/drawing/2014/main" id="{63310D45-8FF8-4024-ABDC-D4F8E2438D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3997" y="3224443"/>
            <a:ext cx="10524006" cy="3009208"/>
          </a:xfrm>
        </p:spPr>
      </p:pic>
    </p:spTree>
    <p:extLst>
      <p:ext uri="{BB962C8B-B14F-4D97-AF65-F5344CB8AC3E}">
        <p14:creationId xmlns:p14="http://schemas.microsoft.com/office/powerpoint/2010/main" val="26998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7DABB0-7DA5-43A4-BC17-89BFD49A8C5E}"/>
              </a:ext>
            </a:extLst>
          </p:cNvPr>
          <p:cNvSpPr>
            <a:spLocks noGrp="1"/>
          </p:cNvSpPr>
          <p:nvPr>
            <p:ph type="title"/>
          </p:nvPr>
        </p:nvSpPr>
        <p:spPr/>
        <p:txBody>
          <a:bodyPr/>
          <a:lstStyle/>
          <a:p>
            <a:r>
              <a:rPr lang="nl-NL" dirty="0"/>
              <a:t>Schildklierwaardes</a:t>
            </a:r>
          </a:p>
        </p:txBody>
      </p:sp>
      <p:sp>
        <p:nvSpPr>
          <p:cNvPr id="3" name="Tijdelijke aanduiding voor inhoud 2">
            <a:extLst>
              <a:ext uri="{FF2B5EF4-FFF2-40B4-BE49-F238E27FC236}">
                <a16:creationId xmlns:a16="http://schemas.microsoft.com/office/drawing/2014/main" id="{77899EDA-86D1-4947-990F-850F35E9D978}"/>
              </a:ext>
            </a:extLst>
          </p:cNvPr>
          <p:cNvSpPr>
            <a:spLocks noGrp="1"/>
          </p:cNvSpPr>
          <p:nvPr>
            <p:ph idx="1"/>
          </p:nvPr>
        </p:nvSpPr>
        <p:spPr/>
        <p:txBody>
          <a:bodyPr>
            <a:normAutofit/>
          </a:bodyPr>
          <a:lstStyle/>
          <a:p>
            <a:r>
              <a:rPr lang="nl-NL" dirty="0"/>
              <a:t>TSH: schildklier stimulerend hormoon, aangemaakt in hypofyse</a:t>
            </a:r>
          </a:p>
          <a:p>
            <a:pPr lvl="2"/>
            <a:r>
              <a:rPr lang="nl-NL" dirty="0"/>
              <a:t>Indicatie hoe de schildklier functioneert. </a:t>
            </a:r>
          </a:p>
          <a:p>
            <a:pPr lvl="2"/>
            <a:r>
              <a:rPr lang="nl-NL" dirty="0"/>
              <a:t>Hypothyreoïdie of hyperthyreoïdie</a:t>
            </a:r>
          </a:p>
          <a:p>
            <a:r>
              <a:rPr lang="nl-NL" dirty="0"/>
              <a:t>Totaal T4</a:t>
            </a:r>
          </a:p>
          <a:p>
            <a:pPr lvl="2"/>
            <a:r>
              <a:rPr lang="nl-NL" dirty="0"/>
              <a:t>Hierbij wordt de totale hoeveelheid thyroxine in het bloed gemeten, inclusief het gedeelte dat gebonden is aan transporteiwitten. </a:t>
            </a:r>
          </a:p>
          <a:p>
            <a:pPr lvl="2"/>
            <a:endParaRPr lang="nl-NL" dirty="0"/>
          </a:p>
          <a:p>
            <a:pPr lvl="2"/>
            <a:r>
              <a:rPr lang="nl-NL" dirty="0"/>
              <a:t>Vrij T4</a:t>
            </a:r>
          </a:p>
          <a:p>
            <a:pPr lvl="2"/>
            <a:r>
              <a:rPr lang="nl-NL" dirty="0"/>
              <a:t>Dit is het gedeelte van thyroxine in het bloed dat niet gebonden is aan een ander eiwit. Dit is het deel van het hormoon dat effectief is en verschillende cellen in het lichaam kan beïnvloeden.</a:t>
            </a:r>
          </a:p>
          <a:p>
            <a:endParaRPr lang="nl-NL" dirty="0"/>
          </a:p>
        </p:txBody>
      </p:sp>
    </p:spTree>
    <p:extLst>
      <p:ext uri="{BB962C8B-B14F-4D97-AF65-F5344CB8AC3E}">
        <p14:creationId xmlns:p14="http://schemas.microsoft.com/office/powerpoint/2010/main" val="3702047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66D576-CCD5-4721-BA7E-0FDCF9DCAD57}"/>
              </a:ext>
            </a:extLst>
          </p:cNvPr>
          <p:cNvSpPr>
            <a:spLocks noGrp="1"/>
          </p:cNvSpPr>
          <p:nvPr>
            <p:ph type="title"/>
          </p:nvPr>
        </p:nvSpPr>
        <p:spPr/>
        <p:txBody>
          <a:bodyPr/>
          <a:lstStyle/>
          <a:p>
            <a:r>
              <a:rPr lang="nl-NL" dirty="0"/>
              <a:t>Vervolg</a:t>
            </a:r>
          </a:p>
        </p:txBody>
      </p:sp>
      <p:sp>
        <p:nvSpPr>
          <p:cNvPr id="3" name="Tijdelijke aanduiding voor inhoud 2">
            <a:extLst>
              <a:ext uri="{FF2B5EF4-FFF2-40B4-BE49-F238E27FC236}">
                <a16:creationId xmlns:a16="http://schemas.microsoft.com/office/drawing/2014/main" id="{C8DF972A-6846-424A-A553-D44FDDB692ED}"/>
              </a:ext>
            </a:extLst>
          </p:cNvPr>
          <p:cNvSpPr>
            <a:spLocks noGrp="1"/>
          </p:cNvSpPr>
          <p:nvPr>
            <p:ph idx="1"/>
          </p:nvPr>
        </p:nvSpPr>
        <p:spPr/>
        <p:txBody>
          <a:bodyPr/>
          <a:lstStyle/>
          <a:p>
            <a:r>
              <a:rPr lang="nl-NL" dirty="0"/>
              <a:t>Totaal T3</a:t>
            </a:r>
          </a:p>
          <a:p>
            <a:pPr lvl="2"/>
            <a:r>
              <a:rPr lang="nl-NL" dirty="0"/>
              <a:t>Het meeste </a:t>
            </a:r>
            <a:r>
              <a:rPr lang="nl-NL" dirty="0" err="1"/>
              <a:t>triodothyronine</a:t>
            </a:r>
            <a:r>
              <a:rPr lang="nl-NL" dirty="0"/>
              <a:t> in het bloed is aan thyroxine bindend globuline gekoppeld. Minder dan 1% van </a:t>
            </a:r>
            <a:r>
              <a:rPr lang="nl-NL" dirty="0" err="1"/>
              <a:t>triiodothyronine</a:t>
            </a:r>
            <a:r>
              <a:rPr lang="nl-NL" dirty="0"/>
              <a:t> is ongebonden. </a:t>
            </a:r>
          </a:p>
          <a:p>
            <a:pPr lvl="2"/>
            <a:endParaRPr lang="nl-NL" dirty="0"/>
          </a:p>
          <a:p>
            <a:pPr lvl="2"/>
            <a:r>
              <a:rPr lang="nl-NL" dirty="0"/>
              <a:t>Vrij T3</a:t>
            </a:r>
          </a:p>
          <a:p>
            <a:pPr lvl="2"/>
            <a:r>
              <a:rPr lang="nl-NL" dirty="0"/>
              <a:t>Alleen het vrije (ongebonden) </a:t>
            </a:r>
            <a:r>
              <a:rPr lang="nl-NL" dirty="0" err="1"/>
              <a:t>triiodothyronine</a:t>
            </a:r>
            <a:r>
              <a:rPr lang="nl-NL" dirty="0"/>
              <a:t> is effectief als hormoon in het lichaam. Bij normale schildklierfunctie zal het totale </a:t>
            </a:r>
            <a:r>
              <a:rPr lang="nl-NL" dirty="0" err="1"/>
              <a:t>triiodothyronine</a:t>
            </a:r>
            <a:r>
              <a:rPr lang="nl-NL" dirty="0"/>
              <a:t> variëren zodat het vrije </a:t>
            </a:r>
            <a:r>
              <a:rPr lang="nl-NL" dirty="0" err="1"/>
              <a:t>triiodothyronine</a:t>
            </a:r>
            <a:r>
              <a:rPr lang="nl-NL" dirty="0"/>
              <a:t> constant blijft. (In een abnormaal werkende schildklier, is dit niet noodzakelijk het geval). Metingen van vrij </a:t>
            </a:r>
            <a:r>
              <a:rPr lang="nl-NL" dirty="0" err="1"/>
              <a:t>triiodothyronine</a:t>
            </a:r>
            <a:r>
              <a:rPr lang="nl-NL" dirty="0"/>
              <a:t> correleren beter met de klachten van schildklierfunctie.</a:t>
            </a:r>
          </a:p>
          <a:p>
            <a:endParaRPr lang="nl-NL" dirty="0"/>
          </a:p>
        </p:txBody>
      </p:sp>
    </p:spTree>
    <p:extLst>
      <p:ext uri="{BB962C8B-B14F-4D97-AF65-F5344CB8AC3E}">
        <p14:creationId xmlns:p14="http://schemas.microsoft.com/office/powerpoint/2010/main" val="1001811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9CC9A-4DD0-4119-AF52-502AB29D227D}"/>
              </a:ext>
            </a:extLst>
          </p:cNvPr>
          <p:cNvSpPr>
            <a:spLocks noGrp="1"/>
          </p:cNvSpPr>
          <p:nvPr>
            <p:ph type="title"/>
          </p:nvPr>
        </p:nvSpPr>
        <p:spPr/>
        <p:txBody>
          <a:bodyPr/>
          <a:lstStyle/>
          <a:p>
            <a:r>
              <a:rPr lang="nl-NL" dirty="0"/>
              <a:t>Hyperthyreoïdie</a:t>
            </a:r>
          </a:p>
        </p:txBody>
      </p:sp>
      <p:sp>
        <p:nvSpPr>
          <p:cNvPr id="3" name="Tijdelijke aanduiding voor inhoud 2">
            <a:extLst>
              <a:ext uri="{FF2B5EF4-FFF2-40B4-BE49-F238E27FC236}">
                <a16:creationId xmlns:a16="http://schemas.microsoft.com/office/drawing/2014/main" id="{A342B58B-23B2-498E-8A02-D3DE09471DF3}"/>
              </a:ext>
            </a:extLst>
          </p:cNvPr>
          <p:cNvSpPr>
            <a:spLocks noGrp="1"/>
          </p:cNvSpPr>
          <p:nvPr>
            <p:ph idx="1"/>
          </p:nvPr>
        </p:nvSpPr>
        <p:spPr/>
        <p:txBody>
          <a:bodyPr/>
          <a:lstStyle/>
          <a:p>
            <a:pPr marL="0" indent="0">
              <a:buNone/>
            </a:pPr>
            <a:r>
              <a:rPr lang="nl-NL" dirty="0"/>
              <a:t>Auto-immuunziekte</a:t>
            </a:r>
          </a:p>
          <a:p>
            <a:pPr lvl="2"/>
            <a:r>
              <a:rPr lang="nl-NL" dirty="0"/>
              <a:t>Ziekte van Graves (Ft4 stijgt, </a:t>
            </a:r>
            <a:r>
              <a:rPr lang="nl-NL" dirty="0" err="1"/>
              <a:t>tsh</a:t>
            </a:r>
            <a:r>
              <a:rPr lang="nl-NL" dirty="0"/>
              <a:t> daalt)</a:t>
            </a:r>
          </a:p>
          <a:p>
            <a:endParaRPr lang="nl-NL" dirty="0"/>
          </a:p>
          <a:p>
            <a:pPr marL="0" indent="0">
              <a:buNone/>
            </a:pPr>
            <a:r>
              <a:rPr lang="nl-NL" dirty="0"/>
              <a:t>Symptomen:</a:t>
            </a:r>
          </a:p>
          <a:p>
            <a:pPr marL="685800" lvl="1"/>
            <a:r>
              <a:rPr lang="nl-NL" dirty="0"/>
              <a:t>Vermoeidheid, gespannen gevoel, gewichtsverlies, transpireren, trillen, angst, hartkloppingen, diarree.</a:t>
            </a:r>
          </a:p>
          <a:p>
            <a:pPr marL="685800" lvl="1"/>
            <a:r>
              <a:rPr lang="nl-NL" dirty="0"/>
              <a:t>Struma</a:t>
            </a:r>
          </a:p>
          <a:p>
            <a:pPr marL="685800" lvl="1"/>
            <a:r>
              <a:rPr lang="nl-NL" dirty="0"/>
              <a:t>Graves: branderige ogen, lichtschuwheid en </a:t>
            </a:r>
            <a:r>
              <a:rPr lang="nl-NL" dirty="0" err="1"/>
              <a:t>exophthalmus</a:t>
            </a:r>
            <a:endParaRPr lang="nl-NL" dirty="0"/>
          </a:p>
          <a:p>
            <a:pPr marL="0" indent="0">
              <a:buNone/>
            </a:pPr>
            <a:r>
              <a:rPr lang="nl-NL" dirty="0"/>
              <a:t>Behandeling: </a:t>
            </a:r>
          </a:p>
          <a:p>
            <a:pPr marL="685800" lvl="1"/>
            <a:r>
              <a:rPr lang="nl-NL" dirty="0"/>
              <a:t>Schildklierremmer (levothyroxine), radioactief jodium, OK</a:t>
            </a:r>
          </a:p>
          <a:p>
            <a:endParaRPr lang="nl-NL" dirty="0"/>
          </a:p>
          <a:p>
            <a:pPr lvl="2"/>
            <a:endParaRPr lang="nl-NL" dirty="0"/>
          </a:p>
          <a:p>
            <a:endParaRPr lang="nl-NL" dirty="0"/>
          </a:p>
        </p:txBody>
      </p:sp>
      <p:pic>
        <p:nvPicPr>
          <p:cNvPr id="5" name="Afbeelding 4">
            <a:extLst>
              <a:ext uri="{FF2B5EF4-FFF2-40B4-BE49-F238E27FC236}">
                <a16:creationId xmlns:a16="http://schemas.microsoft.com/office/drawing/2014/main" id="{A3219F53-7F2D-4FD5-99DB-866D74A09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2672" y="555154"/>
            <a:ext cx="2508916" cy="2795859"/>
          </a:xfrm>
          <a:prstGeom prst="rect">
            <a:avLst/>
          </a:prstGeom>
        </p:spPr>
      </p:pic>
    </p:spTree>
    <p:extLst>
      <p:ext uri="{BB962C8B-B14F-4D97-AF65-F5344CB8AC3E}">
        <p14:creationId xmlns:p14="http://schemas.microsoft.com/office/powerpoint/2010/main" val="22991693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ranj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2716</TotalTime>
  <Words>785</Words>
  <Application>Microsoft Office PowerPoint</Application>
  <PresentationFormat>Breedbeeld</PresentationFormat>
  <Paragraphs>168</Paragraphs>
  <Slides>23</Slides>
  <Notes>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Century Gothic</vt:lpstr>
      <vt:lpstr>Wingdings 3</vt:lpstr>
      <vt:lpstr>Ion</vt:lpstr>
      <vt:lpstr>Stofwisseling </vt:lpstr>
      <vt:lpstr>Hormoonklieren</vt:lpstr>
      <vt:lpstr>Hypofyse</vt:lpstr>
      <vt:lpstr>Hypofysevoorkwab produceert:</vt:lpstr>
      <vt:lpstr>Schildklier</vt:lpstr>
      <vt:lpstr>Schildklier en bijschildklier</vt:lpstr>
      <vt:lpstr>Schildklierwaardes</vt:lpstr>
      <vt:lpstr>Vervolg</vt:lpstr>
      <vt:lpstr>Hyperthyreoïdie</vt:lpstr>
      <vt:lpstr>Hypothyreoïdie</vt:lpstr>
      <vt:lpstr>Thyreoïditis</vt:lpstr>
      <vt:lpstr>M. Cushing</vt:lpstr>
      <vt:lpstr>Addison</vt:lpstr>
      <vt:lpstr>Alvleesklier</vt:lpstr>
      <vt:lpstr>Alvleesklier</vt:lpstr>
      <vt:lpstr>DM, type II</vt:lpstr>
      <vt:lpstr>Hypoglykemie</vt:lpstr>
      <vt:lpstr>Wat kan je er aan doen?</vt:lpstr>
      <vt:lpstr>Hyperglykemie</vt:lpstr>
      <vt:lpstr>Wat kan je er aan doen?</vt:lpstr>
      <vt:lpstr>Complicaties DM II</vt:lpstr>
      <vt:lpstr>DM, type I</vt:lpstr>
      <vt:lpstr>Bijnieren en geslachtsklieren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Stofwisseling</dc:title>
  <dc:creator>Marlies Bouland</dc:creator>
  <cp:lastModifiedBy>marlies bouland</cp:lastModifiedBy>
  <cp:revision>18</cp:revision>
  <dcterms:created xsi:type="dcterms:W3CDTF">2018-04-03T12:26:33Z</dcterms:created>
  <dcterms:modified xsi:type="dcterms:W3CDTF">2018-11-19T08:47:53Z</dcterms:modified>
</cp:coreProperties>
</file>